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7"/>
  </p:notesMasterIdLst>
  <p:sldIdLst>
    <p:sldId id="333" r:id="rId2"/>
    <p:sldId id="256" r:id="rId3"/>
    <p:sldId id="278" r:id="rId4"/>
    <p:sldId id="319" r:id="rId5"/>
    <p:sldId id="320" r:id="rId6"/>
    <p:sldId id="322" r:id="rId7"/>
    <p:sldId id="323" r:id="rId8"/>
    <p:sldId id="324" r:id="rId9"/>
    <p:sldId id="325" r:id="rId10"/>
    <p:sldId id="326" r:id="rId11"/>
    <p:sldId id="327" r:id="rId12"/>
    <p:sldId id="328" r:id="rId13"/>
    <p:sldId id="329" r:id="rId14"/>
    <p:sldId id="330" r:id="rId15"/>
    <p:sldId id="331" r:id="rId16"/>
    <p:sldId id="332"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7" r:id="rId38"/>
    <p:sldId id="359" r:id="rId39"/>
    <p:sldId id="360" r:id="rId40"/>
    <p:sldId id="361" r:id="rId41"/>
    <p:sldId id="362" r:id="rId42"/>
    <p:sldId id="363" r:id="rId43"/>
    <p:sldId id="358" r:id="rId44"/>
    <p:sldId id="355" r:id="rId45"/>
    <p:sldId id="356"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1" autoAdjust="0"/>
    <p:restoredTop sz="94660"/>
  </p:normalViewPr>
  <p:slideViewPr>
    <p:cSldViewPr snapToGrid="0">
      <p:cViewPr varScale="1">
        <p:scale>
          <a:sx n="71" d="100"/>
          <a:sy n="71" d="100"/>
        </p:scale>
        <p:origin x="9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A9301D4-1CFA-458C-811E-5A7D0BDB62FE}" type="datetimeFigureOut">
              <a:rPr lang="en-US" smtClean="0"/>
              <a:t>11/17/2019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2DA441-1776-426A-A3BB-E82F657FCD3B}" type="slidenum">
              <a:rPr lang="en-US" smtClean="0"/>
              <a:t>‹#›</a:t>
            </a:fld>
            <a:endParaRPr lang="en-US"/>
          </a:p>
        </p:txBody>
      </p:sp>
    </p:spTree>
    <p:extLst>
      <p:ext uri="{BB962C8B-B14F-4D97-AF65-F5344CB8AC3E}">
        <p14:creationId xmlns:p14="http://schemas.microsoft.com/office/powerpoint/2010/main" val="31048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1</a:t>
            </a:fld>
            <a:endParaRPr lang="en-US"/>
          </a:p>
        </p:txBody>
      </p:sp>
    </p:spTree>
    <p:extLst>
      <p:ext uri="{BB962C8B-B14F-4D97-AF65-F5344CB8AC3E}">
        <p14:creationId xmlns:p14="http://schemas.microsoft.com/office/powerpoint/2010/main" val="301940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8770F0-D508-4E18-902C-CD8EA5A8ADF3}" type="slidenum">
              <a:rPr lang="en-US" smtClean="0"/>
              <a:t>3</a:t>
            </a:fld>
            <a:endParaRPr lang="en-US"/>
          </a:p>
        </p:txBody>
      </p:sp>
    </p:spTree>
    <p:extLst>
      <p:ext uri="{BB962C8B-B14F-4D97-AF65-F5344CB8AC3E}">
        <p14:creationId xmlns:p14="http://schemas.microsoft.com/office/powerpoint/2010/main" val="142171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37 in Arabic text</a:t>
            </a:r>
          </a:p>
        </p:txBody>
      </p:sp>
      <p:sp>
        <p:nvSpPr>
          <p:cNvPr id="4" name="Slide Number Placeholder 3"/>
          <p:cNvSpPr>
            <a:spLocks noGrp="1"/>
          </p:cNvSpPr>
          <p:nvPr>
            <p:ph type="sldNum" sz="quarter" idx="5"/>
          </p:nvPr>
        </p:nvSpPr>
        <p:spPr/>
        <p:txBody>
          <a:bodyPr/>
          <a:lstStyle/>
          <a:p>
            <a:fld id="{6D8770F0-D508-4E18-902C-CD8EA5A8ADF3}" type="slidenum">
              <a:rPr lang="en-US" smtClean="0"/>
              <a:t>4</a:t>
            </a:fld>
            <a:endParaRPr lang="en-US"/>
          </a:p>
        </p:txBody>
      </p:sp>
    </p:spTree>
    <p:extLst>
      <p:ext uri="{BB962C8B-B14F-4D97-AF65-F5344CB8AC3E}">
        <p14:creationId xmlns:p14="http://schemas.microsoft.com/office/powerpoint/2010/main" val="75320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asperse = attack or criticize the reputation or integrity of.</a:t>
            </a:r>
          </a:p>
        </p:txBody>
      </p:sp>
      <p:sp>
        <p:nvSpPr>
          <p:cNvPr id="4" name="Slide Number Placeholder 3"/>
          <p:cNvSpPr>
            <a:spLocks noGrp="1"/>
          </p:cNvSpPr>
          <p:nvPr>
            <p:ph type="sldNum" sz="quarter" idx="5"/>
          </p:nvPr>
        </p:nvSpPr>
        <p:spPr/>
        <p:txBody>
          <a:bodyPr/>
          <a:lstStyle/>
          <a:p>
            <a:fld id="{6D8770F0-D508-4E18-902C-CD8EA5A8ADF3}" type="slidenum">
              <a:rPr lang="en-US" smtClean="0"/>
              <a:t>8</a:t>
            </a:fld>
            <a:endParaRPr lang="en-US"/>
          </a:p>
        </p:txBody>
      </p:sp>
    </p:spTree>
    <p:extLst>
      <p:ext uri="{BB962C8B-B14F-4D97-AF65-F5344CB8AC3E}">
        <p14:creationId xmlns:p14="http://schemas.microsoft.com/office/powerpoint/2010/main" val="404054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770F0-D508-4E18-902C-CD8EA5A8ADF3}" type="slidenum">
              <a:rPr lang="en-US" smtClean="0"/>
              <a:t>16</a:t>
            </a:fld>
            <a:endParaRPr lang="en-US"/>
          </a:p>
        </p:txBody>
      </p:sp>
    </p:spTree>
    <p:extLst>
      <p:ext uri="{BB962C8B-B14F-4D97-AF65-F5344CB8AC3E}">
        <p14:creationId xmlns:p14="http://schemas.microsoft.com/office/powerpoint/2010/main" val="218191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2DA441-1776-426A-A3BB-E82F657FCD3B}" type="slidenum">
              <a:rPr lang="en-US" smtClean="0"/>
              <a:t>28</a:t>
            </a:fld>
            <a:endParaRPr lang="en-US"/>
          </a:p>
        </p:txBody>
      </p:sp>
    </p:spTree>
    <p:extLst>
      <p:ext uri="{BB962C8B-B14F-4D97-AF65-F5344CB8AC3E}">
        <p14:creationId xmlns:p14="http://schemas.microsoft.com/office/powerpoint/2010/main" val="4059869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10/21/2019</a:t>
            </a:r>
            <a:endParaRPr lang="en-US" dirty="0"/>
          </a:p>
        </p:txBody>
      </p:sp>
      <p:sp>
        <p:nvSpPr>
          <p:cNvPr id="5" name="Footer Placeholder 4"/>
          <p:cNvSpPr>
            <a:spLocks noGrp="1"/>
          </p:cNvSpPr>
          <p:nvPr>
            <p:ph type="ftr" sz="quarter" idx="11"/>
          </p:nvPr>
        </p:nvSpPr>
        <p:spPr/>
        <p:txBody>
          <a:bodyPr/>
          <a:lstStyle/>
          <a:p>
            <a:r>
              <a:rPr lang="en-US"/>
              <a:t>Ishaq</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10/21/2019</a:t>
            </a:r>
            <a:endParaRPr lang="en-US" dirty="0"/>
          </a:p>
        </p:txBody>
      </p:sp>
      <p:sp>
        <p:nvSpPr>
          <p:cNvPr id="4" name="Footer Placeholder 3"/>
          <p:cNvSpPr>
            <a:spLocks noGrp="1"/>
          </p:cNvSpPr>
          <p:nvPr>
            <p:ph type="ftr" sz="quarter" idx="11"/>
          </p:nvPr>
        </p:nvSpPr>
        <p:spPr/>
        <p:txBody>
          <a:bodyPr/>
          <a:lstStyle/>
          <a:p>
            <a:r>
              <a:rPr lang="en-US"/>
              <a:t>Ishaq</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10/21/2019</a:t>
            </a:r>
            <a:endParaRPr lang="en-US" dirty="0"/>
          </a:p>
        </p:txBody>
      </p:sp>
      <p:sp>
        <p:nvSpPr>
          <p:cNvPr id="4" name="Footer Placeholder 3"/>
          <p:cNvSpPr>
            <a:spLocks noGrp="1"/>
          </p:cNvSpPr>
          <p:nvPr>
            <p:ph type="ftr" sz="quarter" idx="11"/>
          </p:nvPr>
        </p:nvSpPr>
        <p:spPr/>
        <p:txBody>
          <a:bodyPr/>
          <a:lstStyle/>
          <a:p>
            <a:r>
              <a:rPr lang="en-US"/>
              <a:t>Ishaq</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10/21/2019</a:t>
            </a:r>
            <a:endParaRPr lang="en-US" dirty="0"/>
          </a:p>
        </p:txBody>
      </p:sp>
      <p:sp>
        <p:nvSpPr>
          <p:cNvPr id="5" name="Footer Placeholder 4"/>
          <p:cNvSpPr>
            <a:spLocks noGrp="1"/>
          </p:cNvSpPr>
          <p:nvPr>
            <p:ph type="ftr" sz="quarter" idx="11"/>
          </p:nvPr>
        </p:nvSpPr>
        <p:spPr/>
        <p:txBody>
          <a:bodyPr/>
          <a:lstStyle/>
          <a:p>
            <a:r>
              <a:rPr lang="en-US"/>
              <a:t>Ishaq</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10/21/2019</a:t>
            </a:r>
            <a:endParaRPr lang="en-US" dirty="0"/>
          </a:p>
        </p:txBody>
      </p:sp>
      <p:sp>
        <p:nvSpPr>
          <p:cNvPr id="5" name="Footer Placeholder 4"/>
          <p:cNvSpPr>
            <a:spLocks noGrp="1"/>
          </p:cNvSpPr>
          <p:nvPr>
            <p:ph type="ftr" sz="quarter" idx="11"/>
          </p:nvPr>
        </p:nvSpPr>
        <p:spPr/>
        <p:txBody>
          <a:bodyPr/>
          <a:lstStyle/>
          <a:p>
            <a:r>
              <a:rPr lang="en-US"/>
              <a:t>Ishaq</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10/21/2019</a:t>
            </a:r>
            <a:endParaRPr lang="en-US" dirty="0"/>
          </a:p>
        </p:txBody>
      </p:sp>
      <p:sp>
        <p:nvSpPr>
          <p:cNvPr id="5" name="Footer Placeholder 4"/>
          <p:cNvSpPr>
            <a:spLocks noGrp="1"/>
          </p:cNvSpPr>
          <p:nvPr>
            <p:ph type="ftr" sz="quarter" idx="11"/>
          </p:nvPr>
        </p:nvSpPr>
        <p:spPr/>
        <p:txBody>
          <a:bodyPr/>
          <a:lstStyle/>
          <a:p>
            <a:r>
              <a:rPr lang="en-US"/>
              <a:t>Ishaq</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8616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10/21/2019</a:t>
            </a:r>
            <a:endParaRPr lang="en-US" dirty="0"/>
          </a:p>
        </p:txBody>
      </p:sp>
      <p:sp>
        <p:nvSpPr>
          <p:cNvPr id="5" name="Footer Placeholder 4"/>
          <p:cNvSpPr>
            <a:spLocks noGrp="1"/>
          </p:cNvSpPr>
          <p:nvPr>
            <p:ph type="ftr" sz="quarter" idx="11"/>
          </p:nvPr>
        </p:nvSpPr>
        <p:spPr/>
        <p:txBody>
          <a:bodyPr/>
          <a:lstStyle/>
          <a:p>
            <a:r>
              <a:rPr lang="en-US"/>
              <a:t>Ishaq</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10/21/2019</a:t>
            </a:r>
            <a:endParaRPr lang="en-US" dirty="0"/>
          </a:p>
        </p:txBody>
      </p:sp>
      <p:sp>
        <p:nvSpPr>
          <p:cNvPr id="5" name="Footer Placeholder 4"/>
          <p:cNvSpPr>
            <a:spLocks noGrp="1"/>
          </p:cNvSpPr>
          <p:nvPr>
            <p:ph type="ftr" sz="quarter" idx="11"/>
          </p:nvPr>
        </p:nvSpPr>
        <p:spPr/>
        <p:txBody>
          <a:bodyPr/>
          <a:lstStyle/>
          <a:p>
            <a:r>
              <a:rPr lang="en-US"/>
              <a:t>Ishaq</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10/21/2019</a:t>
            </a:r>
            <a:endParaRPr lang="en-US" dirty="0"/>
          </a:p>
        </p:txBody>
      </p:sp>
      <p:sp>
        <p:nvSpPr>
          <p:cNvPr id="8" name="Footer Placeholder 7"/>
          <p:cNvSpPr>
            <a:spLocks noGrp="1"/>
          </p:cNvSpPr>
          <p:nvPr>
            <p:ph type="ftr" sz="quarter" idx="11"/>
          </p:nvPr>
        </p:nvSpPr>
        <p:spPr/>
        <p:txBody>
          <a:bodyPr/>
          <a:lstStyle/>
          <a:p>
            <a:r>
              <a:rPr lang="en-US"/>
              <a:t>Ishaq</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10/21/2019</a:t>
            </a:r>
            <a:endParaRPr lang="en-US" dirty="0"/>
          </a:p>
        </p:txBody>
      </p:sp>
      <p:sp>
        <p:nvSpPr>
          <p:cNvPr id="4" name="Footer Placeholder 3"/>
          <p:cNvSpPr>
            <a:spLocks noGrp="1"/>
          </p:cNvSpPr>
          <p:nvPr>
            <p:ph type="ftr" sz="quarter" idx="11"/>
          </p:nvPr>
        </p:nvSpPr>
        <p:spPr/>
        <p:txBody>
          <a:bodyPr/>
          <a:lstStyle/>
          <a:p>
            <a:r>
              <a:rPr lang="en-US"/>
              <a:t>Ishaq</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t>10/21/2019</a:t>
            </a:r>
            <a:endParaRPr lang="en-US" dirty="0"/>
          </a:p>
        </p:txBody>
      </p:sp>
      <p:sp>
        <p:nvSpPr>
          <p:cNvPr id="3" name="Footer Placeholder 2"/>
          <p:cNvSpPr>
            <a:spLocks noGrp="1"/>
          </p:cNvSpPr>
          <p:nvPr>
            <p:ph type="ftr" sz="quarter" idx="11"/>
          </p:nvPr>
        </p:nvSpPr>
        <p:spPr/>
        <p:txBody>
          <a:bodyPr/>
          <a:lstStyle/>
          <a:p>
            <a:r>
              <a:rPr lang="en-US"/>
              <a:t>Ishaq</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10/21/2019</a:t>
            </a:r>
            <a:endParaRPr lang="en-US" dirty="0"/>
          </a:p>
        </p:txBody>
      </p:sp>
      <p:sp>
        <p:nvSpPr>
          <p:cNvPr id="6" name="Footer Placeholder 5"/>
          <p:cNvSpPr>
            <a:spLocks noGrp="1"/>
          </p:cNvSpPr>
          <p:nvPr>
            <p:ph type="ftr" sz="quarter" idx="11"/>
          </p:nvPr>
        </p:nvSpPr>
        <p:spPr/>
        <p:txBody>
          <a:bodyPr/>
          <a:lstStyle/>
          <a:p>
            <a:r>
              <a:rPr lang="en-US"/>
              <a:t>Ishaq</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t>10/21/2019</a:t>
            </a:r>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Ishaq</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s://sunnah.com/muslim/52/42"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hyperlink" Target="https://sunnah.com/abudawud/42/158"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sunnah.com/abudawud/42/158"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unnah.com/muslim/53/8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sunnah.com/bukhari/81/13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sunnah.com/muslim/33/218"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2" Type="http://schemas.openxmlformats.org/officeDocument/2006/relationships/hyperlink" Target="https://sunnah.com/bukhari/4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s://sunnah.com/muslim/45/77"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hlalhdeeth.com/vb/showthread.php?t=9336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sunnah.com/abudawud/43/1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unnah.com/abudawud/43/10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BA4A1-8695-46DC-A148-1BE5842BACF8}"/>
              </a:ext>
            </a:extLst>
          </p:cNvPr>
          <p:cNvPicPr>
            <a:picLocks noChangeAspect="1"/>
          </p:cNvPicPr>
          <p:nvPr/>
        </p:nvPicPr>
        <p:blipFill>
          <a:blip r:embed="rId3"/>
          <a:stretch>
            <a:fillRect/>
          </a:stretch>
        </p:blipFill>
        <p:spPr>
          <a:xfrm>
            <a:off x="2876784" y="1903374"/>
            <a:ext cx="5382000" cy="1971200"/>
          </a:xfrm>
          <a:prstGeom prst="rect">
            <a:avLst/>
          </a:prstGeom>
        </p:spPr>
      </p:pic>
      <p:sp>
        <p:nvSpPr>
          <p:cNvPr id="2" name="Title 1">
            <a:extLst>
              <a:ext uri="{FF2B5EF4-FFF2-40B4-BE49-F238E27FC236}">
                <a16:creationId xmlns:a16="http://schemas.microsoft.com/office/drawing/2014/main" id="{A0E6C6A2-B5D3-401C-9310-31B674690FA2}"/>
              </a:ext>
            </a:extLst>
          </p:cNvPr>
          <p:cNvSpPr>
            <a:spLocks noGrp="1"/>
          </p:cNvSpPr>
          <p:nvPr>
            <p:ph type="ctrTitle"/>
          </p:nvPr>
        </p:nvSpPr>
        <p:spPr>
          <a:xfrm>
            <a:off x="397566" y="92765"/>
            <a:ext cx="10893286" cy="2796209"/>
          </a:xfrm>
        </p:spPr>
        <p:txBody>
          <a:bodyPr/>
          <a:lstStyle/>
          <a:p>
            <a:r>
              <a:rPr lang="en-US" dirty="0"/>
              <a:t>Disease </a:t>
            </a:r>
            <a:r>
              <a:rPr lang="ar-SA" dirty="0"/>
              <a:t>&amp;</a:t>
            </a:r>
            <a:r>
              <a:rPr lang="en-US" dirty="0"/>
              <a:t> Medicine</a:t>
            </a:r>
            <a:br>
              <a:rPr lang="en-US" sz="8800" dirty="0"/>
            </a:br>
            <a:endParaRPr lang="en-US" sz="8800" dirty="0"/>
          </a:p>
        </p:txBody>
      </p:sp>
      <p:sp>
        <p:nvSpPr>
          <p:cNvPr id="3" name="Subtitle 2">
            <a:extLst>
              <a:ext uri="{FF2B5EF4-FFF2-40B4-BE49-F238E27FC236}">
                <a16:creationId xmlns:a16="http://schemas.microsoft.com/office/drawing/2014/main" id="{95EE03B6-BF5F-4123-8EA4-EEF20C73F3FE}"/>
              </a:ext>
            </a:extLst>
          </p:cNvPr>
          <p:cNvSpPr>
            <a:spLocks noGrp="1"/>
          </p:cNvSpPr>
          <p:nvPr>
            <p:ph type="subTitle" idx="1"/>
          </p:nvPr>
        </p:nvSpPr>
        <p:spPr>
          <a:xfrm>
            <a:off x="1154955" y="3969027"/>
            <a:ext cx="8825658" cy="1941443"/>
          </a:xfrm>
        </p:spPr>
        <p:txBody>
          <a:bodyPr/>
          <a:lstStyle/>
          <a:p>
            <a:endParaRPr lang="en-US" dirty="0"/>
          </a:p>
          <a:p>
            <a:pPr algn="ctr"/>
            <a:r>
              <a:rPr lang="en-US" dirty="0"/>
              <a:t>Based on Ibn al-Qayyim text</a:t>
            </a:r>
          </a:p>
          <a:p>
            <a:pPr algn="ctr"/>
            <a:r>
              <a:rPr lang="en-US" dirty="0"/>
              <a:t>Part 2</a:t>
            </a:r>
          </a:p>
        </p:txBody>
      </p:sp>
    </p:spTree>
    <p:extLst>
      <p:ext uri="{BB962C8B-B14F-4D97-AF65-F5344CB8AC3E}">
        <p14:creationId xmlns:p14="http://schemas.microsoft.com/office/powerpoint/2010/main" val="279139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2E6D5-7412-403F-8FE4-207F838C633A}"/>
              </a:ext>
            </a:extLst>
          </p:cNvPr>
          <p:cNvSpPr>
            <a:spLocks noGrp="1"/>
          </p:cNvSpPr>
          <p:nvPr>
            <p:ph type="title"/>
          </p:nvPr>
        </p:nvSpPr>
        <p:spPr/>
        <p:txBody>
          <a:bodyPr/>
          <a:lstStyle/>
          <a:p>
            <a:r>
              <a:rPr lang="en-US" dirty="0"/>
              <a:t>Angel Michael</a:t>
            </a:r>
          </a:p>
        </p:txBody>
      </p:sp>
      <p:pic>
        <p:nvPicPr>
          <p:cNvPr id="7" name="Content Placeholder 6">
            <a:extLst>
              <a:ext uri="{FF2B5EF4-FFF2-40B4-BE49-F238E27FC236}">
                <a16:creationId xmlns:a16="http://schemas.microsoft.com/office/drawing/2014/main" id="{CEB87923-99CB-410B-BA20-3C1963FD78EC}"/>
              </a:ext>
            </a:extLst>
          </p:cNvPr>
          <p:cNvPicPr>
            <a:picLocks noGrp="1" noChangeAspect="1"/>
          </p:cNvPicPr>
          <p:nvPr>
            <p:ph idx="1"/>
          </p:nvPr>
        </p:nvPicPr>
        <p:blipFill>
          <a:blip r:embed="rId2"/>
          <a:stretch>
            <a:fillRect/>
          </a:stretch>
        </p:blipFill>
        <p:spPr>
          <a:xfrm>
            <a:off x="850958" y="1853248"/>
            <a:ext cx="8938343" cy="1400530"/>
          </a:xfrm>
          <a:prstGeom prst="rect">
            <a:avLst/>
          </a:prstGeom>
        </p:spPr>
      </p:pic>
      <p:sp>
        <p:nvSpPr>
          <p:cNvPr id="4" name="Date Placeholder 3">
            <a:extLst>
              <a:ext uri="{FF2B5EF4-FFF2-40B4-BE49-F238E27FC236}">
                <a16:creationId xmlns:a16="http://schemas.microsoft.com/office/drawing/2014/main" id="{725E5C52-4EAC-4766-B8C0-9426BC5E43E8}"/>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C4335B31-B999-49C9-B4AC-67D661D25A4F}"/>
              </a:ext>
            </a:extLst>
          </p:cNvPr>
          <p:cNvSpPr>
            <a:spLocks noGrp="1"/>
          </p:cNvSpPr>
          <p:nvPr>
            <p:ph type="ftr" sz="quarter" idx="11"/>
          </p:nvPr>
        </p:nvSpPr>
        <p:spPr/>
        <p:txBody>
          <a:bodyPr/>
          <a:lstStyle/>
          <a:p>
            <a:r>
              <a:rPr lang="en-US"/>
              <a:t>Ishaq</a:t>
            </a:r>
            <a:endParaRPr lang="en-US" dirty="0"/>
          </a:p>
        </p:txBody>
      </p:sp>
      <p:sp>
        <p:nvSpPr>
          <p:cNvPr id="8" name="Rectangle 7">
            <a:extLst>
              <a:ext uri="{FF2B5EF4-FFF2-40B4-BE49-F238E27FC236}">
                <a16:creationId xmlns:a16="http://schemas.microsoft.com/office/drawing/2014/main" id="{3CC4EDB2-9983-4FCA-9CF0-EEE0D6347A2F}"/>
              </a:ext>
            </a:extLst>
          </p:cNvPr>
          <p:cNvSpPr/>
          <p:nvPr/>
        </p:nvSpPr>
        <p:spPr>
          <a:xfrm>
            <a:off x="1301858" y="3429000"/>
            <a:ext cx="7547674" cy="1938992"/>
          </a:xfrm>
          <a:prstGeom prst="rect">
            <a:avLst/>
          </a:prstGeom>
        </p:spPr>
        <p:txBody>
          <a:bodyPr wrap="square">
            <a:spAutoFit/>
          </a:bodyPr>
          <a:lstStyle/>
          <a:p>
            <a:r>
              <a:rPr lang="en-US" sz="2400" dirty="0"/>
              <a:t>Anas ~ also reported that the Prophet ~ said to </a:t>
            </a:r>
            <a:r>
              <a:rPr lang="en-US" sz="2400" dirty="0" err="1"/>
              <a:t>Jibreel</a:t>
            </a:r>
            <a:r>
              <a:rPr lang="en-US" sz="2400" dirty="0"/>
              <a:t> ~:</a:t>
            </a:r>
          </a:p>
          <a:p>
            <a:r>
              <a:rPr lang="en-US" sz="2400" dirty="0"/>
              <a:t>"Why do I never see Michael laughing? </a:t>
            </a:r>
          </a:p>
          <a:p>
            <a:r>
              <a:rPr lang="en-US" sz="2400" dirty="0"/>
              <a:t>He replied: 'He has never laughed since the Hell-Fire was created. “ </a:t>
            </a:r>
            <a:r>
              <a:rPr lang="en-US" dirty="0"/>
              <a:t>(Musnad Ahmad)</a:t>
            </a:r>
            <a:endParaRPr lang="en-US" sz="2400" dirty="0"/>
          </a:p>
        </p:txBody>
      </p:sp>
    </p:spTree>
    <p:extLst>
      <p:ext uri="{BB962C8B-B14F-4D97-AF65-F5344CB8AC3E}">
        <p14:creationId xmlns:p14="http://schemas.microsoft.com/office/powerpoint/2010/main" val="61371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37E98-374D-4F6F-8604-9293D72C81FF}"/>
              </a:ext>
            </a:extLst>
          </p:cNvPr>
          <p:cNvSpPr>
            <a:spLocks noGrp="1"/>
          </p:cNvSpPr>
          <p:nvPr>
            <p:ph type="title"/>
          </p:nvPr>
        </p:nvSpPr>
        <p:spPr/>
        <p:txBody>
          <a:bodyPr/>
          <a:lstStyle/>
          <a:p>
            <a:r>
              <a:rPr lang="en-US" dirty="0"/>
              <a:t>A Dip!</a:t>
            </a:r>
          </a:p>
        </p:txBody>
      </p:sp>
      <p:pic>
        <p:nvPicPr>
          <p:cNvPr id="7" name="Content Placeholder 6">
            <a:extLst>
              <a:ext uri="{FF2B5EF4-FFF2-40B4-BE49-F238E27FC236}">
                <a16:creationId xmlns:a16="http://schemas.microsoft.com/office/drawing/2014/main" id="{956C93E5-4E6D-475E-88D6-3ABDABB35D47}"/>
              </a:ext>
            </a:extLst>
          </p:cNvPr>
          <p:cNvPicPr>
            <a:picLocks noGrp="1" noChangeAspect="1"/>
          </p:cNvPicPr>
          <p:nvPr>
            <p:ph idx="1"/>
          </p:nvPr>
        </p:nvPicPr>
        <p:blipFill>
          <a:blip r:embed="rId2"/>
          <a:stretch>
            <a:fillRect/>
          </a:stretch>
        </p:blipFill>
        <p:spPr>
          <a:xfrm>
            <a:off x="2864686" y="295729"/>
            <a:ext cx="6971690" cy="3859795"/>
          </a:xfrm>
          <a:prstGeom prst="rect">
            <a:avLst/>
          </a:prstGeom>
        </p:spPr>
      </p:pic>
      <p:sp>
        <p:nvSpPr>
          <p:cNvPr id="4" name="Date Placeholder 3">
            <a:extLst>
              <a:ext uri="{FF2B5EF4-FFF2-40B4-BE49-F238E27FC236}">
                <a16:creationId xmlns:a16="http://schemas.microsoft.com/office/drawing/2014/main" id="{D5292910-D7C8-4589-8FF6-8541399BCE8F}"/>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7329CD81-7CFB-4A71-B7C1-E707A74BC589}"/>
              </a:ext>
            </a:extLst>
          </p:cNvPr>
          <p:cNvSpPr>
            <a:spLocks noGrp="1"/>
          </p:cNvSpPr>
          <p:nvPr>
            <p:ph type="ftr" sz="quarter" idx="11"/>
          </p:nvPr>
        </p:nvSpPr>
        <p:spPr/>
        <p:txBody>
          <a:bodyPr/>
          <a:lstStyle/>
          <a:p>
            <a:r>
              <a:rPr lang="en-US"/>
              <a:t>Ishaq</a:t>
            </a:r>
            <a:endParaRPr lang="en-US" dirty="0"/>
          </a:p>
        </p:txBody>
      </p:sp>
      <p:sp>
        <p:nvSpPr>
          <p:cNvPr id="8" name="Rectangle 7">
            <a:extLst>
              <a:ext uri="{FF2B5EF4-FFF2-40B4-BE49-F238E27FC236}">
                <a16:creationId xmlns:a16="http://schemas.microsoft.com/office/drawing/2014/main" id="{06CF8352-89BB-4E5C-9B7C-4462AC03FE6B}"/>
              </a:ext>
            </a:extLst>
          </p:cNvPr>
          <p:cNvSpPr/>
          <p:nvPr/>
        </p:nvSpPr>
        <p:spPr>
          <a:xfrm>
            <a:off x="402956" y="4463512"/>
            <a:ext cx="9433420" cy="1938992"/>
          </a:xfrm>
          <a:prstGeom prst="rect">
            <a:avLst/>
          </a:prstGeom>
        </p:spPr>
        <p:txBody>
          <a:bodyPr wrap="square">
            <a:spAutoFit/>
          </a:bodyPr>
          <a:lstStyle/>
          <a:p>
            <a:pPr algn="r"/>
            <a:r>
              <a:rPr lang="ar-SA" sz="2400" dirty="0"/>
              <a:t>عَنْ أَنَسِ بْنِ مَالِكٍ، قَالَ قَالَ رَسُولُ اللَّهِ صلى الله عليه وسلم ‏ "‏ يُؤْتَى بِأَنْعَمِ أَهْلِ الدُّنْيَا مِنْ أَهْلِ النَّارِ يَوْمَ الْقِيَامَةِ فَيُصْبَغُ فِي النَّارِ صَبْغَةً ثُمَّ يُقَالُ يَا ابْنَ آدَمَ هَلْ رَأَيْتَ خَيْرًا قَطُّ هَلْ مَرَّ بِكَ نَعِيمٌ قَطُّ فَيَقُولُ لاَ وَاللَّهِ يَا رَبِّ ‏.‏ وَيُؤْتَى بِأَشَدِّ النَّاسِ بُؤْسًا فِي الدُّنْيَا مِنْ أَهْلِ الْجَنَّةِ فَيُصْبَغُ صَبْغَةً فِي الْجَنَّةِ فَيُقَالُ لَهُ يَا ابْنَ آدَمَ هَلْ رَأَيْتَ بُؤْسًا قَطُّ هَلْ مَرَّ بِكَ شِدَّةٌ قَطُّ فَيَقُولُ لاَ وَاللَّهِ يَا رَبِّ مَا مَرَّ بِي بُؤُسٌ قَطُّ وَلاَ رَأَيْتُ شِدَّةً قَطُّ ‏"‏ </a:t>
            </a:r>
            <a:endParaRPr lang="en-US" sz="2400" dirty="0"/>
          </a:p>
        </p:txBody>
      </p:sp>
    </p:spTree>
    <p:extLst>
      <p:ext uri="{BB962C8B-B14F-4D97-AF65-F5344CB8AC3E}">
        <p14:creationId xmlns:p14="http://schemas.microsoft.com/office/powerpoint/2010/main" val="303219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B2418-06F1-413B-B696-D9F19BF6093D}"/>
              </a:ext>
            </a:extLst>
          </p:cNvPr>
          <p:cNvSpPr>
            <a:spLocks noGrp="1"/>
          </p:cNvSpPr>
          <p:nvPr>
            <p:ph type="title"/>
          </p:nvPr>
        </p:nvSpPr>
        <p:spPr/>
        <p:txBody>
          <a:bodyPr/>
          <a:lstStyle/>
          <a:p>
            <a:r>
              <a:rPr lang="en-US" dirty="0"/>
              <a:t>A Dip</a:t>
            </a:r>
          </a:p>
        </p:txBody>
      </p:sp>
      <p:sp>
        <p:nvSpPr>
          <p:cNvPr id="3" name="Content Placeholder 2">
            <a:extLst>
              <a:ext uri="{FF2B5EF4-FFF2-40B4-BE49-F238E27FC236}">
                <a16:creationId xmlns:a16="http://schemas.microsoft.com/office/drawing/2014/main" id="{5F16C170-6F83-4579-8F06-58A69D756C35}"/>
              </a:ext>
            </a:extLst>
          </p:cNvPr>
          <p:cNvSpPr>
            <a:spLocks noGrp="1"/>
          </p:cNvSpPr>
          <p:nvPr>
            <p:ph idx="1"/>
          </p:nvPr>
        </p:nvSpPr>
        <p:spPr>
          <a:xfrm>
            <a:off x="883403" y="1255364"/>
            <a:ext cx="9166450" cy="4993036"/>
          </a:xfrm>
        </p:spPr>
        <p:txBody>
          <a:bodyPr>
            <a:normAutofit fontScale="85000" lnSpcReduction="10000"/>
          </a:bodyPr>
          <a:lstStyle/>
          <a:p>
            <a:pPr marL="0" indent="0">
              <a:buNone/>
            </a:pPr>
            <a:r>
              <a:rPr lang="en-US" sz="2400" dirty="0"/>
              <a:t>Anas b. Malik reported that Allah's Messenger (</a:t>
            </a:r>
            <a:r>
              <a:rPr lang="ar-SA" sz="2400" dirty="0"/>
              <a:t>ﷺ) </a:t>
            </a:r>
            <a:r>
              <a:rPr lang="en-US" sz="2400" dirty="0"/>
              <a:t>said that one amongst the denizens of Hell who had led a life of ease and plenty amongst the people of the world would be made to dip in Fire only once on the Day of Resurrection and then it would be said to him:</a:t>
            </a:r>
          </a:p>
          <a:p>
            <a:pPr marL="0" indent="0">
              <a:buNone/>
            </a:pPr>
            <a:r>
              <a:rPr lang="en-US" sz="2400" dirty="0"/>
              <a:t>O, son of Adam, did you find any comfort, did you happen to get any material blessing? He would say: By Allah, no, my Lord. And then that person from amongst the persons of the world be brought who had led the most miserable life (in the world) from amongst the inmates of Paradise. and he would be made to dip once in Paradise and it would be said to him. 0, son of Adam, did you face, any hardship? Or had any distress fallen to your lot? And he would say: By Allah, no,0 my Lord, never did I face any hardship or experience any distress.</a:t>
            </a:r>
          </a:p>
          <a:p>
            <a:pPr marL="0" indent="0">
              <a:buNone/>
            </a:pPr>
            <a:r>
              <a:rPr lang="en-US" sz="1700" dirty="0">
                <a:hlinkClick r:id="rId2"/>
              </a:rPr>
              <a:t>https://sunnah.com/muslim/52/42</a:t>
            </a:r>
            <a:endParaRPr lang="en-US" sz="1700" dirty="0"/>
          </a:p>
        </p:txBody>
      </p:sp>
      <p:sp>
        <p:nvSpPr>
          <p:cNvPr id="4" name="Date Placeholder 3">
            <a:extLst>
              <a:ext uri="{FF2B5EF4-FFF2-40B4-BE49-F238E27FC236}">
                <a16:creationId xmlns:a16="http://schemas.microsoft.com/office/drawing/2014/main" id="{1A253241-AD9F-4BFE-9B3F-C5335EF1E443}"/>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8FEA5530-1B85-440B-89EE-E53299BAA5DD}"/>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357128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0756-E3B3-4550-AE4A-C15D69154DE1}"/>
              </a:ext>
            </a:extLst>
          </p:cNvPr>
          <p:cNvSpPr>
            <a:spLocks noGrp="1"/>
          </p:cNvSpPr>
          <p:nvPr>
            <p:ph type="title"/>
          </p:nvPr>
        </p:nvSpPr>
        <p:spPr/>
        <p:txBody>
          <a:bodyPr/>
          <a:lstStyle/>
          <a:p>
            <a:r>
              <a:rPr lang="en-US" sz="2800" dirty="0"/>
              <a:t>Questioning And Punishment In The Grave (</a:t>
            </a:r>
            <a:r>
              <a:rPr lang="en-US" sz="2800" dirty="0" err="1"/>
              <a:t>Sunan</a:t>
            </a:r>
            <a:r>
              <a:rPr lang="en-US" sz="2800" dirty="0"/>
              <a:t> Abi </a:t>
            </a:r>
            <a:r>
              <a:rPr lang="en-US" sz="2800" dirty="0" err="1"/>
              <a:t>Dawud</a:t>
            </a:r>
            <a:r>
              <a:rPr lang="en-US" sz="2800" dirty="0"/>
              <a:t>) – A long Hadith</a:t>
            </a:r>
          </a:p>
        </p:txBody>
      </p:sp>
      <p:sp>
        <p:nvSpPr>
          <p:cNvPr id="3" name="Content Placeholder 2">
            <a:extLst>
              <a:ext uri="{FF2B5EF4-FFF2-40B4-BE49-F238E27FC236}">
                <a16:creationId xmlns:a16="http://schemas.microsoft.com/office/drawing/2014/main" id="{EF0F17A1-9280-4576-8F7D-D2167E78D31B}"/>
              </a:ext>
            </a:extLst>
          </p:cNvPr>
          <p:cNvSpPr>
            <a:spLocks noGrp="1"/>
          </p:cNvSpPr>
          <p:nvPr>
            <p:ph idx="1"/>
          </p:nvPr>
        </p:nvSpPr>
        <p:spPr>
          <a:xfrm>
            <a:off x="774916" y="1689316"/>
            <a:ext cx="9274938" cy="4559084"/>
          </a:xfrm>
        </p:spPr>
        <p:txBody>
          <a:bodyPr>
            <a:normAutofit fontScale="92500" lnSpcReduction="20000"/>
          </a:bodyPr>
          <a:lstStyle/>
          <a:p>
            <a:pPr marL="0" indent="0">
              <a:buNone/>
            </a:pPr>
            <a:r>
              <a:rPr lang="en-US" dirty="0"/>
              <a:t>Narrated Al-Bara' ibn </a:t>
            </a:r>
            <a:r>
              <a:rPr lang="en-US" dirty="0" err="1"/>
              <a:t>Azib</a:t>
            </a:r>
            <a:r>
              <a:rPr lang="en-US" dirty="0"/>
              <a:t>:</a:t>
            </a:r>
          </a:p>
          <a:p>
            <a:pPr marL="0" indent="0">
              <a:buNone/>
            </a:pPr>
            <a:r>
              <a:rPr lang="en-US" dirty="0"/>
              <a:t>We went out with the Messenger of Allah (</a:t>
            </a:r>
            <a:r>
              <a:rPr lang="ar-SA" dirty="0"/>
              <a:t>ﷺ) </a:t>
            </a:r>
            <a:r>
              <a:rPr lang="en-US" dirty="0"/>
              <a:t>accompanying the bier of a man of the Ansar. When we reached his grave, it was not yet dug. So the Messenger of Allah (</a:t>
            </a:r>
            <a:r>
              <a:rPr lang="ar-SA" dirty="0"/>
              <a:t>ﷺ) </a:t>
            </a:r>
            <a:r>
              <a:rPr lang="en-US" dirty="0"/>
              <a:t>sat down and we also sat down around him as if birds were over our heads. He had in his hand a stick with which he was scratching the ground.</a:t>
            </a:r>
          </a:p>
          <a:p>
            <a:pPr marL="0" indent="0">
              <a:buNone/>
            </a:pPr>
            <a:r>
              <a:rPr lang="en-US" dirty="0"/>
              <a:t>He then raised his head and said: </a:t>
            </a:r>
            <a:r>
              <a:rPr lang="en-US" b="1" dirty="0"/>
              <a:t>Seek refuge with Allah from the punishment in the grave. He said it twice or thrice.</a:t>
            </a:r>
          </a:p>
          <a:p>
            <a:pPr marL="0" indent="0">
              <a:buNone/>
            </a:pPr>
            <a:r>
              <a:rPr lang="en-US" sz="2400" dirty="0"/>
              <a:t>The version of Jabir adds here: He hears the beat of their sandals when they go back, and at that moment he is asked: O so and so! </a:t>
            </a:r>
            <a:r>
              <a:rPr lang="en-US" sz="2400" b="1" dirty="0"/>
              <a:t>Who is your Lord</a:t>
            </a:r>
            <a:r>
              <a:rPr lang="en-US" sz="2400" dirty="0"/>
              <a:t>, </a:t>
            </a:r>
            <a:r>
              <a:rPr lang="en-US" sz="2400" b="1" dirty="0"/>
              <a:t>what is your religion</a:t>
            </a:r>
            <a:r>
              <a:rPr lang="en-US" sz="2400" dirty="0"/>
              <a:t>, </a:t>
            </a:r>
            <a:r>
              <a:rPr lang="en-US" sz="2400" b="1" dirty="0"/>
              <a:t>and who is your Prophet?</a:t>
            </a:r>
          </a:p>
          <a:p>
            <a:pPr marL="0" indent="0">
              <a:buNone/>
            </a:pPr>
            <a:r>
              <a:rPr lang="en-US" sz="1800" dirty="0">
                <a:hlinkClick r:id="rId2"/>
              </a:rPr>
              <a:t>https://sunnah.com/abudawud/42/158</a:t>
            </a:r>
            <a:endParaRPr lang="en-US" sz="1800" dirty="0"/>
          </a:p>
          <a:p>
            <a:pPr marL="0" indent="0">
              <a:buNone/>
            </a:pPr>
            <a:endParaRPr lang="en-US" sz="2400" b="1" dirty="0"/>
          </a:p>
        </p:txBody>
      </p:sp>
      <p:sp>
        <p:nvSpPr>
          <p:cNvPr id="4" name="Date Placeholder 3">
            <a:extLst>
              <a:ext uri="{FF2B5EF4-FFF2-40B4-BE49-F238E27FC236}">
                <a16:creationId xmlns:a16="http://schemas.microsoft.com/office/drawing/2014/main" id="{6E403680-3982-4D41-A910-E6C28D89D4F0}"/>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6753A98B-4A7F-403E-9CAE-BB0F4ED5819C}"/>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422239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430108-22C6-46C7-9A3B-3FB23BC531FC}"/>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D1D82376-1FCE-4D37-B4C4-EC2D06FD2E5D}"/>
              </a:ext>
            </a:extLst>
          </p:cNvPr>
          <p:cNvSpPr>
            <a:spLocks noGrp="1"/>
          </p:cNvSpPr>
          <p:nvPr>
            <p:ph type="ftr" sz="quarter" idx="11"/>
          </p:nvPr>
        </p:nvSpPr>
        <p:spPr/>
        <p:txBody>
          <a:bodyPr/>
          <a:lstStyle/>
          <a:p>
            <a:r>
              <a:rPr lang="en-US"/>
              <a:t>Ishaq</a:t>
            </a:r>
            <a:endParaRPr lang="en-US" dirty="0"/>
          </a:p>
        </p:txBody>
      </p:sp>
      <p:sp>
        <p:nvSpPr>
          <p:cNvPr id="7" name="Rectangle 6">
            <a:extLst>
              <a:ext uri="{FF2B5EF4-FFF2-40B4-BE49-F238E27FC236}">
                <a16:creationId xmlns:a16="http://schemas.microsoft.com/office/drawing/2014/main" id="{CAF544A7-C4B3-4220-8FA9-16FC0328C09C}"/>
              </a:ext>
            </a:extLst>
          </p:cNvPr>
          <p:cNvSpPr/>
          <p:nvPr/>
        </p:nvSpPr>
        <p:spPr>
          <a:xfrm>
            <a:off x="604433" y="335846"/>
            <a:ext cx="9517573" cy="5324535"/>
          </a:xfrm>
          <a:prstGeom prst="rect">
            <a:avLst/>
          </a:prstGeom>
        </p:spPr>
        <p:txBody>
          <a:bodyPr wrap="square">
            <a:spAutoFit/>
          </a:bodyPr>
          <a:lstStyle/>
          <a:p>
            <a:r>
              <a:rPr lang="en-US" sz="2000" dirty="0" err="1"/>
              <a:t>Hannad's</a:t>
            </a:r>
            <a:r>
              <a:rPr lang="en-US" sz="2000" dirty="0"/>
              <a:t> version says: Two angels will come to him, make him sit up and ask him: Who is your Lord?</a:t>
            </a:r>
          </a:p>
          <a:p>
            <a:endParaRPr lang="en-US" sz="2000" dirty="0"/>
          </a:p>
          <a:p>
            <a:r>
              <a:rPr lang="en-US" sz="2000" dirty="0"/>
              <a:t>He will reply: My Lord is Allah. They will ask him: What is your religion? He will reply: My religion is Islam. They will ask him: What is your opinion about the man who was sent on a mission among you? He will reply: He is the Messenger of Allah (</a:t>
            </a:r>
            <a:r>
              <a:rPr lang="ar-SA" sz="2000" dirty="0"/>
              <a:t>ﷺ). </a:t>
            </a:r>
            <a:r>
              <a:rPr lang="en-US" sz="2000" dirty="0"/>
              <a:t>They will ask: </a:t>
            </a:r>
            <a:r>
              <a:rPr lang="en-US" sz="2000" b="1" dirty="0"/>
              <a:t>Who made you aware of this</a:t>
            </a:r>
            <a:r>
              <a:rPr lang="en-US" sz="2000" dirty="0"/>
              <a:t>? He will reply: I read Allah's Book, believed in it, and considered it true; which is verified by Allah's words: "Allah's Book, believed in it, and considered it true, which is verified by Allah's words: "Allah establishes those who believe with the word that stands firm in this world and the next."</a:t>
            </a:r>
          </a:p>
          <a:p>
            <a:endParaRPr lang="en-US" sz="2000" dirty="0"/>
          </a:p>
          <a:p>
            <a:r>
              <a:rPr lang="en-US" sz="2000" dirty="0"/>
              <a:t>The agreed version reads: </a:t>
            </a:r>
            <a:r>
              <a:rPr lang="en-US" sz="2000" b="1" dirty="0"/>
              <a:t>Then a crier will call from Heaven</a:t>
            </a:r>
            <a:r>
              <a:rPr lang="en-US" sz="2000" dirty="0"/>
              <a:t>: My servant has spoken the truth, so spread a bed for him from Paradise, clothe him from Paradise, and open a door for him into Paradise. So some of its air and perfume will come to him, and a space will be made for him as far as the eye can see.</a:t>
            </a:r>
          </a:p>
        </p:txBody>
      </p:sp>
    </p:spTree>
    <p:extLst>
      <p:ext uri="{BB962C8B-B14F-4D97-AF65-F5344CB8AC3E}">
        <p14:creationId xmlns:p14="http://schemas.microsoft.com/office/powerpoint/2010/main" val="332719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8FFED-6959-4A36-804E-ECEBA2D9A313}"/>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E529C65C-70E4-409E-B456-DA4CF77D1497}"/>
              </a:ext>
            </a:extLst>
          </p:cNvPr>
          <p:cNvSpPr>
            <a:spLocks noGrp="1"/>
          </p:cNvSpPr>
          <p:nvPr>
            <p:ph type="ftr" sz="quarter" idx="11"/>
          </p:nvPr>
        </p:nvSpPr>
        <p:spPr/>
        <p:txBody>
          <a:bodyPr/>
          <a:lstStyle/>
          <a:p>
            <a:r>
              <a:rPr lang="en-US"/>
              <a:t>Ishaq</a:t>
            </a:r>
            <a:endParaRPr lang="en-US" dirty="0"/>
          </a:p>
        </p:txBody>
      </p:sp>
      <p:sp>
        <p:nvSpPr>
          <p:cNvPr id="5" name="Rectangle 4">
            <a:extLst>
              <a:ext uri="{FF2B5EF4-FFF2-40B4-BE49-F238E27FC236}">
                <a16:creationId xmlns:a16="http://schemas.microsoft.com/office/drawing/2014/main" id="{15822876-C790-45BD-96D7-11E367AFF324}"/>
              </a:ext>
            </a:extLst>
          </p:cNvPr>
          <p:cNvSpPr/>
          <p:nvPr/>
        </p:nvSpPr>
        <p:spPr>
          <a:xfrm>
            <a:off x="635431" y="197346"/>
            <a:ext cx="9486576" cy="5940088"/>
          </a:xfrm>
          <a:prstGeom prst="rect">
            <a:avLst/>
          </a:prstGeom>
        </p:spPr>
        <p:txBody>
          <a:bodyPr wrap="square">
            <a:spAutoFit/>
          </a:bodyPr>
          <a:lstStyle/>
          <a:p>
            <a:r>
              <a:rPr lang="en-US" sz="2000" dirty="0"/>
              <a:t>He also mentioned the death of the infidel, saying: His spirit will be restored to his body, two angels will come to him, make him sit up and ask him: </a:t>
            </a:r>
          </a:p>
          <a:p>
            <a:endParaRPr lang="en-US" sz="2000" dirty="0"/>
          </a:p>
          <a:p>
            <a:r>
              <a:rPr lang="en-US" sz="2000" dirty="0"/>
              <a:t>Who is your Lord? He will reply: Alas, alas! I do not know. They will ask him: What is your religion? He will reply: Alas, alas! I do not know. They will ask: Who was the man who was sent on a mission among you? He will reply: Alas, alas! I do not know. </a:t>
            </a:r>
          </a:p>
          <a:p>
            <a:r>
              <a:rPr lang="en-US" sz="2000" b="1" dirty="0"/>
              <a:t>Then a crier will call from Heaven</a:t>
            </a:r>
            <a:r>
              <a:rPr lang="en-US" sz="2000" dirty="0"/>
              <a:t>: He has lied, so spread a bed for him from Hell, clothe him from Hell, and open for him a door into Hell. Then some of its heat and pestilential wind will come to him, and his grave will be compressed, so that his ribs will be crushed together.</a:t>
            </a:r>
          </a:p>
          <a:p>
            <a:endParaRPr lang="en-US" sz="2000" dirty="0"/>
          </a:p>
          <a:p>
            <a:r>
              <a:rPr lang="en-US" sz="2000" dirty="0"/>
              <a:t>Jabir's version adds: One who is blind and dumb will then be placed in charge of him, having a </a:t>
            </a:r>
            <a:r>
              <a:rPr lang="en-US" sz="2000" b="1" dirty="0"/>
              <a:t>sledge-hammer</a:t>
            </a:r>
            <a:r>
              <a:rPr lang="en-US" sz="2000" dirty="0"/>
              <a:t> such that if a mountain were struck with it, it would become dust. He will give him a blow with it which will be heard by everything between the east and the west except by men and jinn, and he will become dust. Then his spirit will be restored to him.</a:t>
            </a:r>
          </a:p>
          <a:p>
            <a:endParaRPr lang="en-US" sz="2000" dirty="0"/>
          </a:p>
          <a:p>
            <a:r>
              <a:rPr lang="en-US" sz="2000" dirty="0">
                <a:hlinkClick r:id="rId2"/>
              </a:rPr>
              <a:t>https://sunnah.com/abudawud/42/158</a:t>
            </a:r>
            <a:r>
              <a:rPr lang="en-US" sz="2000" dirty="0"/>
              <a:t> </a:t>
            </a:r>
          </a:p>
        </p:txBody>
      </p:sp>
    </p:spTree>
    <p:extLst>
      <p:ext uri="{BB962C8B-B14F-4D97-AF65-F5344CB8AC3E}">
        <p14:creationId xmlns:p14="http://schemas.microsoft.com/office/powerpoint/2010/main" val="159827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288DF6-14CB-4EA3-B9CD-0665BF1BDDCA}"/>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2BAE3235-F118-4BBC-AB93-965FDF48EC33}"/>
              </a:ext>
            </a:extLst>
          </p:cNvPr>
          <p:cNvSpPr>
            <a:spLocks noGrp="1"/>
          </p:cNvSpPr>
          <p:nvPr>
            <p:ph type="ftr" sz="quarter" idx="11"/>
          </p:nvPr>
        </p:nvSpPr>
        <p:spPr/>
        <p:txBody>
          <a:bodyPr/>
          <a:lstStyle/>
          <a:p>
            <a:r>
              <a:rPr lang="en-US"/>
              <a:t>Ishaq</a:t>
            </a:r>
            <a:endParaRPr lang="en-US" dirty="0"/>
          </a:p>
        </p:txBody>
      </p:sp>
      <p:sp>
        <p:nvSpPr>
          <p:cNvPr id="5" name="Rectangle 4">
            <a:extLst>
              <a:ext uri="{FF2B5EF4-FFF2-40B4-BE49-F238E27FC236}">
                <a16:creationId xmlns:a16="http://schemas.microsoft.com/office/drawing/2014/main" id="{D3BA7028-2AF1-495F-AAFB-49BAC5BB07BC}"/>
              </a:ext>
            </a:extLst>
          </p:cNvPr>
          <p:cNvSpPr/>
          <p:nvPr/>
        </p:nvSpPr>
        <p:spPr>
          <a:xfrm>
            <a:off x="108486" y="197346"/>
            <a:ext cx="10244053" cy="6740307"/>
          </a:xfrm>
          <a:prstGeom prst="rect">
            <a:avLst/>
          </a:prstGeom>
        </p:spPr>
        <p:txBody>
          <a:bodyPr wrap="square">
            <a:spAutoFit/>
          </a:bodyPr>
          <a:lstStyle/>
          <a:p>
            <a:pPr algn="r"/>
            <a:r>
              <a:rPr lang="ar-SA" sz="2400" dirty="0">
                <a:solidFill>
                  <a:srgbClr val="000000"/>
                </a:solidFill>
                <a:latin typeface="KFGQPC Uthman Taha Naskh"/>
              </a:rPr>
              <a:t>حَدَّثَنَا عُثْمَانُ بْنُ أَبِي شَيْبَةَ، حَدَّثَنَا جَرِيرٌ، ح وَحَدَّثَنَا هَنَّادُ بْنُ السَّرِيِّ، حَدَّثَنَا أَبُو مُعَاوِيَةَ، - وَهَذَا لَفْظُ هَنَّادٍ - عَنِ الأَعْمَشِ، عَنِ الْمِنْهَالِ، عَنْ زَاذَانَ، عَنِ الْبَرَاءِ بْنِ عَازِبٍ، قَالَ ‏:‏ خَرَجْنَا مَعَ رَسُولِ اللَّهِ صلى الله عليه وسلم فِي جَنَازَةِ رَجُلٍ مِنَ الأَنْصَارِ، فَانْتَهَيْنَا إِلَى الْقَبْرِ وَلَمَّا يُلْحَدْ، فَجَلَسَ رَسُولُ اللَّهِ صلى الله عليه وسلم وَجَلَسْنَا حَوْلَهُ كَأَنَّمَا عَلَى رُءُوسِنَا الطَّيْرُ، وَفِي يَدِهِ عُودٌ يَنْكُتُ بِهِ فِي الأَرْضِ، فَرَفَعَ رَأْسَهُ فَقَالَ ‏:‏ ‏"‏ اسْتَعِيذُوا بِاللَّهِ مِنْ عَذَابِ الْقَبْرِ ‏"‏ ‏.‏ مَرَّتَيْنِ أَوْ ثَلاَثًا - زَادَ فِي حَدِيثِ جَرِيرٍ هَا هُنَا - وَقَالَ ‏:‏ ‏"‏ وَإِنَّهُ لَيَسْمَعُ خَفْقَ نِعَالِهِمْ إِذَا وَلَّوْا مُدْبِرِينَ حِينَ يُقَالُ لَهُ ‏:‏ يَا هَذَا مَنْ رَبُّكَ وَمَا دِينُكَ وَمَنْ نَبِيُّكَ ‏"‏ ‏.‏ قَالَ هَنَّادٌ قَالَ ‏:‏ ‏"‏ وَيَأْتِيهِ مَلَكَانِ فَيُجْلِسَانِهِ فَيَقُولاَنِ لَهُ ‏:‏ مَنْ رَبُّكَ فَيَقُولُ ‏:‏ رَبِّيَ اللَّهُ ‏.‏ فَيَقُولاَنِ لَهُ ‏:‏ مَا دِينُكَ فَيَقُولُ ‏:‏ دِينِي الإِسْلاَمُ ‏.‏ فَيَقُولاَنِ لَهُ ‏:‏ مَا هَذَا الرَّجُلُ الَّذِي بُعِثَ فِيكُمْ قَالَ فَيَقُولُ ‏:‏ هُوَ رَسُولُ اللَّهِ صلى الله عليه وسلم ‏.‏ فَيَقُولاَنِ ‏:‏ وَمَا يُدْرِيكَ فَيَقُولُ ‏:‏ قَرَأْتُ كِتَابَ اللَّهِ فَآمَنْتُ بِهِ وَصَدَّقْتُ ‏"‏ ‏.‏ زَادَ فِي حَدِيثِ جَرِيرٍ ‏:‏ ‏"‏ فَذَلِكَ قَوْلُ اللَّهِ عَزَّ وَجَلَّ ‏</a:t>
            </a:r>
            <a:r>
              <a:rPr lang="ar-SA" sz="2400" dirty="0">
                <a:solidFill>
                  <a:srgbClr val="5F9999"/>
                </a:solidFill>
                <a:latin typeface="KFGQPC Uthman Taha Naskh"/>
              </a:rPr>
              <a:t>{‏ يُثَبِّتُ اللَّهُ الَّذِينَ آمَنُوا ‏}</a:t>
            </a:r>
            <a:r>
              <a:rPr lang="ar-SA" sz="2400" dirty="0">
                <a:solidFill>
                  <a:srgbClr val="000000"/>
                </a:solidFill>
                <a:latin typeface="KFGQPC Uthman Taha Naskh"/>
              </a:rPr>
              <a:t>‏ ‏"‏ ‏.‏ الآيَةَ ‏.‏ ثُمَّ اتَّفَقَا قَالَ ‏:‏ ‏"‏ فَيُنَادِي مُنَادٍ مِنَ السَّمَاءِ ‏:‏ أَنْ قَدْ صَدَقَ عَبْدِي فَأَفْرِشُوهُ مِنَ الْجَنَّةِ، وَافْتَحُوا لَهُ بَابًا إِلَى الْجَنَّةِ وَأَلْبِسُوهُ مِنَ الْجَنَّةِ ‏"‏ ‏.‏ قَالَ ‏:‏ ‏"‏ فَيَأْتِيهِ مِنْ رَوْحِهَا وَطِيبِهَا ‏"‏ ‏.‏ قَالَ ‏:‏ ‏"‏ وَيُفْتَحُ لَهُ فِيهَا مَدَّ بَصَرِهِ ‏"‏ ‏.‏ قَالَ ‏:‏ ‏"‏ وَإِنَّ الْكَافِرَ ‏"‏ ‏.‏ فَذَكَرَ مَوْتَهُ قَالَ ‏:‏ ‏"‏ وَتُعَادُ رُوحُهُ فِي جَسَدِهِ وَيَأْتِيهِ مَلَكَانِ فَيُجْلِسَانِهِ فَيَقُولاَنِ ‏:‏ مَنْ رَبُّكَ فَيَقُولُ ‏:‏ هَاهْ هَاهْ هَاهْ لاَ أَدْرِي ‏.‏ فَيَقُولاَنِ لَهُ ‏:‏ مَا دِينُكَ فَيَقُولُ ‏:‏ هَاهْ هَاهْ لاَ أَدْرِي ‏.‏ فَيَقُولاَنِ ‏:‏ مَا هَذَا الرَّجُلُ الَّذِي بُعِثَ فِيكُمْ فَيَقُولُ ‏:‏ هَاهْ هَاهْ لاَ أَدْرِي ‏.‏ فَيُنَادِي مُنَادٍ مِنَ السَّمَاءِ ‏:‏ أَنْ كَذَبَ فَأَفْرِشُوهُ مِنَ النَّارِ وَأَلْبِسُوهُ مِنَ النَّارِ، وَافْتَحُوا لَهُ بَابًا إِلَى النَّارِ ‏"‏ ‏.‏ قَالَ ‏:‏ ‏"‏ فَيَأْتِيهِ مِنْ حَرِّهَا وَسَمُومِهَا ‏"‏ ‏.‏ قَالَ ‏:‏ ‏"‏ وَيُضَيَّقُ عَلَيْهِ قَبْرُهُ حَتَّى تَخْتَلِفَ فِيهِ أَضْلاَعُهُ ‏"‏ ‏.‏ زَادَ فِي حَدِيثِ جَرِيرٍ قَالَ ‏:‏ ‏"‏ ثُمَّ يُقَيَّضُ لَهُ أَعْمَى أَبْكَمُ مَعَهُ مِرْزَبَّةٌ مِنْ حَدِيدٍ، لَوْ ضُرِبَ بِهَا جَبَلٌ لَصَارَ تُرَابًا ‏"‏ ‏.‏ قَالَ ‏:‏ ‏"‏ فَيَضْرِبُهُ بِهَا ضَرْبَةً يَسْمَعُهَا مَا بَيْنَ الْمَشْرِقِ وَالْمَغْرِبِ إِلاَّ الثَّقَلَيْنِ فَيَصِيرُ تُرَابًا ‏"‏ ‏.‏ قَالَ ‏:‏ ‏"‏ ثُمَّ تُعَادُ فِيهِ الرُّوحُ ‏"‏ ‏.‏</a:t>
            </a:r>
            <a:endParaRPr lang="en-US" sz="2400" dirty="0"/>
          </a:p>
        </p:txBody>
      </p:sp>
    </p:spTree>
    <p:extLst>
      <p:ext uri="{BB962C8B-B14F-4D97-AF65-F5344CB8AC3E}">
        <p14:creationId xmlns:p14="http://schemas.microsoft.com/office/powerpoint/2010/main" val="1895818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52BB7C-39EC-435C-92D2-590B7C30DFC6}"/>
              </a:ext>
            </a:extLst>
          </p:cNvPr>
          <p:cNvSpPr>
            <a:spLocks noGrp="1"/>
          </p:cNvSpPr>
          <p:nvPr>
            <p:ph type="title"/>
          </p:nvPr>
        </p:nvSpPr>
        <p:spPr>
          <a:xfrm>
            <a:off x="913775" y="618518"/>
            <a:ext cx="10169861" cy="822356"/>
          </a:xfrm>
        </p:spPr>
        <p:txBody>
          <a:bodyPr/>
          <a:lstStyle/>
          <a:p>
            <a:r>
              <a:rPr lang="en-US" dirty="0"/>
              <a:t>Every intoxicant is forbidden</a:t>
            </a:r>
          </a:p>
        </p:txBody>
      </p:sp>
      <p:pic>
        <p:nvPicPr>
          <p:cNvPr id="6" name="Content Placeholder 5">
            <a:extLst>
              <a:ext uri="{FF2B5EF4-FFF2-40B4-BE49-F238E27FC236}">
                <a16:creationId xmlns:a16="http://schemas.microsoft.com/office/drawing/2014/main" id="{35F36B2F-238C-4D72-A695-23C005209263}"/>
              </a:ext>
            </a:extLst>
          </p:cNvPr>
          <p:cNvPicPr>
            <a:picLocks noGrp="1" noChangeAspect="1"/>
          </p:cNvPicPr>
          <p:nvPr>
            <p:ph sz="quarter" idx="13"/>
          </p:nvPr>
        </p:nvPicPr>
        <p:blipFill>
          <a:blip r:embed="rId2"/>
          <a:stretch>
            <a:fillRect/>
          </a:stretch>
        </p:blipFill>
        <p:spPr>
          <a:xfrm>
            <a:off x="1123297" y="1440874"/>
            <a:ext cx="7952523" cy="2226146"/>
          </a:xfrm>
          <a:prstGeom prst="rect">
            <a:avLst/>
          </a:prstGeom>
        </p:spPr>
      </p:pic>
      <p:sp>
        <p:nvSpPr>
          <p:cNvPr id="2" name="Date Placeholder 1">
            <a:extLst>
              <a:ext uri="{FF2B5EF4-FFF2-40B4-BE49-F238E27FC236}">
                <a16:creationId xmlns:a16="http://schemas.microsoft.com/office/drawing/2014/main" id="{2576049D-67E9-4D79-9644-0319A85F6765}"/>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378D8BD6-AFCA-4DC6-8B3D-775FDB7EFD3A}"/>
              </a:ext>
            </a:extLst>
          </p:cNvPr>
          <p:cNvSpPr>
            <a:spLocks noGrp="1"/>
          </p:cNvSpPr>
          <p:nvPr>
            <p:ph type="ftr" sz="quarter" idx="11"/>
          </p:nvPr>
        </p:nvSpPr>
        <p:spPr/>
        <p:txBody>
          <a:bodyPr/>
          <a:lstStyle/>
          <a:p>
            <a:r>
              <a:rPr lang="en-US"/>
              <a:t>Ishaq</a:t>
            </a:r>
            <a:endParaRPr lang="en-US" dirty="0"/>
          </a:p>
        </p:txBody>
      </p:sp>
      <p:sp>
        <p:nvSpPr>
          <p:cNvPr id="7" name="Rectangle 6">
            <a:extLst>
              <a:ext uri="{FF2B5EF4-FFF2-40B4-BE49-F238E27FC236}">
                <a16:creationId xmlns:a16="http://schemas.microsoft.com/office/drawing/2014/main" id="{5C16B593-CDA6-4670-9D6E-74BB65528527}"/>
              </a:ext>
            </a:extLst>
          </p:cNvPr>
          <p:cNvSpPr/>
          <p:nvPr/>
        </p:nvSpPr>
        <p:spPr>
          <a:xfrm>
            <a:off x="1039091" y="3667020"/>
            <a:ext cx="9116291" cy="2677656"/>
          </a:xfrm>
          <a:prstGeom prst="rect">
            <a:avLst/>
          </a:prstGeom>
        </p:spPr>
        <p:txBody>
          <a:bodyPr wrap="square">
            <a:spAutoFit/>
          </a:bodyPr>
          <a:lstStyle/>
          <a:p>
            <a:r>
              <a:rPr lang="en-US" sz="2400" dirty="0"/>
              <a:t>Jabir bin Abdullah ~ said: "The Messenger of Allah ~ said:</a:t>
            </a:r>
          </a:p>
          <a:p>
            <a:r>
              <a:rPr lang="en-US" sz="2400" dirty="0"/>
              <a:t>'Every intoxicant is forbidden. Verily Allah, the Exalted and</a:t>
            </a:r>
          </a:p>
          <a:p>
            <a:r>
              <a:rPr lang="en-US" sz="2400" dirty="0"/>
              <a:t>Majestic, made a covenant to those who drank intoxicants to</a:t>
            </a:r>
          </a:p>
          <a:p>
            <a:r>
              <a:rPr lang="en-US" sz="2400" dirty="0"/>
              <a:t>make them drink </a:t>
            </a:r>
            <a:r>
              <a:rPr lang="en-US" sz="2400" dirty="0" err="1"/>
              <a:t>Tinat</a:t>
            </a:r>
            <a:r>
              <a:rPr lang="en-US" sz="2400" dirty="0"/>
              <a:t> al-</a:t>
            </a:r>
            <a:r>
              <a:rPr lang="en-US" sz="2400" dirty="0" err="1"/>
              <a:t>Khabal</a:t>
            </a:r>
            <a:r>
              <a:rPr lang="en-US" sz="2400" dirty="0"/>
              <a:t>." They said: 'Messenger</a:t>
            </a:r>
          </a:p>
          <a:p>
            <a:r>
              <a:rPr lang="en-US" sz="2400" dirty="0"/>
              <a:t>of Allah, what is </a:t>
            </a:r>
            <a:r>
              <a:rPr lang="en-US" sz="2400" dirty="0" err="1"/>
              <a:t>Tinat</a:t>
            </a:r>
            <a:r>
              <a:rPr lang="en-US" sz="2400" dirty="0"/>
              <a:t> al-</a:t>
            </a:r>
            <a:r>
              <a:rPr lang="en-US" sz="2400" dirty="0" err="1"/>
              <a:t>Khabal</a:t>
            </a:r>
            <a:r>
              <a:rPr lang="en-US" sz="2400" dirty="0"/>
              <a:t>?' He said: 'It is the sweat</a:t>
            </a:r>
          </a:p>
          <a:p>
            <a:r>
              <a:rPr lang="en-US" sz="2400" dirty="0"/>
              <a:t>of the denizens of Hell' or 'the discharge of the denizens of</a:t>
            </a:r>
          </a:p>
          <a:p>
            <a:r>
              <a:rPr lang="en-US" sz="2400" dirty="0"/>
              <a:t>Hell. "'</a:t>
            </a:r>
          </a:p>
        </p:txBody>
      </p:sp>
    </p:spTree>
    <p:extLst>
      <p:ext uri="{BB962C8B-B14F-4D97-AF65-F5344CB8AC3E}">
        <p14:creationId xmlns:p14="http://schemas.microsoft.com/office/powerpoint/2010/main" val="70289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37A0-3931-461C-B724-BF7C08F2816C}"/>
              </a:ext>
            </a:extLst>
          </p:cNvPr>
          <p:cNvSpPr>
            <a:spLocks noGrp="1"/>
          </p:cNvSpPr>
          <p:nvPr>
            <p:ph type="title"/>
          </p:nvPr>
        </p:nvSpPr>
        <p:spPr>
          <a:xfrm>
            <a:off x="913776" y="618518"/>
            <a:ext cx="9684952" cy="739228"/>
          </a:xfrm>
        </p:spPr>
        <p:txBody>
          <a:bodyPr/>
          <a:lstStyle/>
          <a:p>
            <a:r>
              <a:rPr lang="en-US" dirty="0"/>
              <a:t>'When the bier is ready</a:t>
            </a:r>
          </a:p>
        </p:txBody>
      </p:sp>
      <p:pic>
        <p:nvPicPr>
          <p:cNvPr id="6" name="Content Placeholder 5">
            <a:extLst>
              <a:ext uri="{FF2B5EF4-FFF2-40B4-BE49-F238E27FC236}">
                <a16:creationId xmlns:a16="http://schemas.microsoft.com/office/drawing/2014/main" id="{ED5EE8F3-60C4-4F04-BDAE-04FC09C28C9A}"/>
              </a:ext>
            </a:extLst>
          </p:cNvPr>
          <p:cNvPicPr>
            <a:picLocks noGrp="1" noChangeAspect="1"/>
          </p:cNvPicPr>
          <p:nvPr>
            <p:ph sz="quarter" idx="13"/>
          </p:nvPr>
        </p:nvPicPr>
        <p:blipFill>
          <a:blip r:embed="rId2"/>
          <a:stretch>
            <a:fillRect/>
          </a:stretch>
        </p:blipFill>
        <p:spPr>
          <a:xfrm>
            <a:off x="2324998" y="1357746"/>
            <a:ext cx="6862507" cy="2262103"/>
          </a:xfrm>
          <a:prstGeom prst="rect">
            <a:avLst/>
          </a:prstGeom>
        </p:spPr>
      </p:pic>
      <p:sp>
        <p:nvSpPr>
          <p:cNvPr id="4" name="Date Placeholder 3">
            <a:extLst>
              <a:ext uri="{FF2B5EF4-FFF2-40B4-BE49-F238E27FC236}">
                <a16:creationId xmlns:a16="http://schemas.microsoft.com/office/drawing/2014/main" id="{37CD5EB0-A0D8-4E56-B8B4-425AA16416BD}"/>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9D60ECD2-8624-4F20-A78A-EECD6006B4F2}"/>
              </a:ext>
            </a:extLst>
          </p:cNvPr>
          <p:cNvSpPr>
            <a:spLocks noGrp="1"/>
          </p:cNvSpPr>
          <p:nvPr>
            <p:ph type="ftr" sz="quarter" idx="11"/>
          </p:nvPr>
        </p:nvSpPr>
        <p:spPr/>
        <p:txBody>
          <a:bodyPr/>
          <a:lstStyle/>
          <a:p>
            <a:r>
              <a:rPr lang="en-US"/>
              <a:t>Ishaq</a:t>
            </a:r>
            <a:endParaRPr lang="en-US" dirty="0"/>
          </a:p>
        </p:txBody>
      </p:sp>
      <p:sp>
        <p:nvSpPr>
          <p:cNvPr id="7" name="Rectangle 6">
            <a:extLst>
              <a:ext uri="{FF2B5EF4-FFF2-40B4-BE49-F238E27FC236}">
                <a16:creationId xmlns:a16="http://schemas.microsoft.com/office/drawing/2014/main" id="{B84B1682-C200-412A-8E4E-2886D3836C60}"/>
              </a:ext>
            </a:extLst>
          </p:cNvPr>
          <p:cNvSpPr/>
          <p:nvPr/>
        </p:nvSpPr>
        <p:spPr>
          <a:xfrm>
            <a:off x="1399309" y="3619849"/>
            <a:ext cx="8104909" cy="3046988"/>
          </a:xfrm>
          <a:prstGeom prst="rect">
            <a:avLst/>
          </a:prstGeom>
        </p:spPr>
        <p:txBody>
          <a:bodyPr wrap="square">
            <a:spAutoFit/>
          </a:bodyPr>
          <a:lstStyle/>
          <a:p>
            <a:r>
              <a:rPr lang="en-US" sz="2400" dirty="0"/>
              <a:t>Abu </a:t>
            </a:r>
            <a:r>
              <a:rPr lang="en-US" sz="2400" dirty="0" err="1"/>
              <a:t>Sa'id</a:t>
            </a:r>
            <a:r>
              <a:rPr lang="en-US" sz="2400" dirty="0"/>
              <a:t> Al-</a:t>
            </a:r>
            <a:r>
              <a:rPr lang="en-US" sz="2400" dirty="0" err="1"/>
              <a:t>Khudri</a:t>
            </a:r>
            <a:r>
              <a:rPr lang="en-US" sz="2400" dirty="0"/>
              <a:t> ~ said: "The Messenger of Allah ~</a:t>
            </a:r>
          </a:p>
          <a:p>
            <a:r>
              <a:rPr lang="en-US" sz="2400" dirty="0"/>
              <a:t>said: 'When the bier is ready (for its burial) and the people</a:t>
            </a:r>
          </a:p>
          <a:p>
            <a:r>
              <a:rPr lang="en-US" sz="2400" dirty="0"/>
              <a:t>lift it onto their shoulders, then if the deceased is a righteous</a:t>
            </a:r>
          </a:p>
          <a:p>
            <a:r>
              <a:rPr lang="en-US" sz="2400" dirty="0"/>
              <a:t>person he says: 'Take me ahead,' but if he is not a righteous</a:t>
            </a:r>
          </a:p>
          <a:p>
            <a:r>
              <a:rPr lang="en-US" sz="2400" dirty="0"/>
              <a:t>one then he says: 'Woe to it (me)! Where are you taking it</a:t>
            </a:r>
          </a:p>
          <a:p>
            <a:r>
              <a:rPr lang="en-US" sz="2400" dirty="0"/>
              <a:t>(me)?' And his voice is audible to everything except human</a:t>
            </a:r>
          </a:p>
          <a:p>
            <a:r>
              <a:rPr lang="en-US" sz="2400" dirty="0"/>
              <a:t>beings; for if they heard it they would fall down,</a:t>
            </a:r>
          </a:p>
          <a:p>
            <a:r>
              <a:rPr lang="en-US" sz="2400" dirty="0"/>
              <a:t>unconscious. "</a:t>
            </a:r>
          </a:p>
        </p:txBody>
      </p:sp>
    </p:spTree>
    <p:extLst>
      <p:ext uri="{BB962C8B-B14F-4D97-AF65-F5344CB8AC3E}">
        <p14:creationId xmlns:p14="http://schemas.microsoft.com/office/powerpoint/2010/main" val="170917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D1DA-8FD5-41C4-9226-10F395EAE6F2}"/>
              </a:ext>
            </a:extLst>
          </p:cNvPr>
          <p:cNvSpPr>
            <a:spLocks noGrp="1"/>
          </p:cNvSpPr>
          <p:nvPr>
            <p:ph type="title"/>
          </p:nvPr>
        </p:nvSpPr>
        <p:spPr>
          <a:xfrm>
            <a:off x="913775" y="618518"/>
            <a:ext cx="10364451" cy="877774"/>
          </a:xfrm>
        </p:spPr>
        <p:txBody>
          <a:bodyPr/>
          <a:lstStyle/>
          <a:p>
            <a:r>
              <a:rPr lang="en-US" dirty="0"/>
              <a:t>Morning &amp; Evening in the Grave</a:t>
            </a:r>
          </a:p>
        </p:txBody>
      </p:sp>
      <p:sp>
        <p:nvSpPr>
          <p:cNvPr id="4" name="Date Placeholder 3">
            <a:extLst>
              <a:ext uri="{FF2B5EF4-FFF2-40B4-BE49-F238E27FC236}">
                <a16:creationId xmlns:a16="http://schemas.microsoft.com/office/drawing/2014/main" id="{1F6A8478-DBA0-4255-8A7A-36A23D572ABC}"/>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3B46637C-F5E7-469A-B693-A5B80DF45E1C}"/>
              </a:ext>
            </a:extLst>
          </p:cNvPr>
          <p:cNvSpPr>
            <a:spLocks noGrp="1"/>
          </p:cNvSpPr>
          <p:nvPr>
            <p:ph type="ftr" sz="quarter" idx="11"/>
          </p:nvPr>
        </p:nvSpPr>
        <p:spPr/>
        <p:txBody>
          <a:bodyPr/>
          <a:lstStyle/>
          <a:p>
            <a:r>
              <a:rPr lang="en-US"/>
              <a:t>Ishaq</a:t>
            </a:r>
            <a:endParaRPr lang="en-US" dirty="0"/>
          </a:p>
        </p:txBody>
      </p:sp>
      <p:sp>
        <p:nvSpPr>
          <p:cNvPr id="9" name="Content Placeholder 8">
            <a:extLst>
              <a:ext uri="{FF2B5EF4-FFF2-40B4-BE49-F238E27FC236}">
                <a16:creationId xmlns:a16="http://schemas.microsoft.com/office/drawing/2014/main" id="{1FD481D7-ACFD-407D-ABBC-D5452BFDAA3A}"/>
              </a:ext>
            </a:extLst>
          </p:cNvPr>
          <p:cNvSpPr>
            <a:spLocks noGrp="1"/>
          </p:cNvSpPr>
          <p:nvPr>
            <p:ph sz="quarter" idx="13"/>
          </p:nvPr>
        </p:nvSpPr>
        <p:spPr>
          <a:xfrm>
            <a:off x="913774" y="1496292"/>
            <a:ext cx="10363826" cy="4294907"/>
          </a:xfrm>
        </p:spPr>
        <p:txBody>
          <a:bodyPr>
            <a:normAutofit fontScale="92500"/>
          </a:bodyPr>
          <a:lstStyle/>
          <a:p>
            <a:pPr marL="0" indent="0" algn="r">
              <a:buNone/>
            </a:pPr>
            <a:r>
              <a:rPr lang="ar-SA" sz="2800" dirty="0"/>
              <a:t>حَدَّثَنَا يَحْيَى بْنُ يَحْيَى، قَالَ قَرَأْتُ عَلَى مَالِكٍ عَنْ نَافِعٍ، عَنِ ابْنِ عُمَرَ، أَنَّ رَسُولَ اللَّهِ صلى الله عليه وسلم قَالَ ‏ "‏ إِنَّ أَحَدَكُمْ إِذَا مَاتَ عُرِضَ عَلَيْهِ مَقْعَدُهُ بِالْغَدَاةِ وَالْعَشِيِّ إِنْ كَانَ مِنْ أَهْلِ الْجَنَّةِ فَمِنْ أَهْلِ الْجَنَّةِ وَإِنْ كَانَ مِنْ أَهْلِ النَّارِ فَمِنْ أَهْلِ النَّارِ يُقَالُ هَذَا مَقْعَدُكَ حَتَّى يَبْعَثَكَ اللَّهُ إِلَيْهِ يَوْمَ الْقِيَامَةِ ‏"‏ ‏.‏</a:t>
            </a:r>
          </a:p>
          <a:p>
            <a:pPr marL="0" indent="0">
              <a:buNone/>
            </a:pPr>
            <a:r>
              <a:rPr lang="en-US" dirty="0"/>
              <a:t>When any one of you dies, he is shown his seat (in the Hereafter) morning and evening; if he is amongst the inmates of Paradise (he is shown the seat) from amongst the inmates of Paradise and if he is one from amongst the denizens of Hell (he is shown the seat) from amongst the denizens of Hell, and it would be said to him: That is your seat until Allah raises you on the Day of Resurrection (and sends you to your proper seat).</a:t>
            </a:r>
          </a:p>
          <a:p>
            <a:pPr marL="0" indent="0">
              <a:buNone/>
            </a:pPr>
            <a:r>
              <a:rPr lang="en-US" sz="1500" dirty="0">
                <a:hlinkClick r:id="rId2"/>
              </a:rPr>
              <a:t>https://sunnah.com/muslim/53/80</a:t>
            </a:r>
            <a:endParaRPr lang="en-US" sz="1500" dirty="0"/>
          </a:p>
        </p:txBody>
      </p:sp>
    </p:spTree>
    <p:extLst>
      <p:ext uri="{BB962C8B-B14F-4D97-AF65-F5344CB8AC3E}">
        <p14:creationId xmlns:p14="http://schemas.microsoft.com/office/powerpoint/2010/main" val="17482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0FD1-A801-4067-B607-E23E73C09739}"/>
              </a:ext>
            </a:extLst>
          </p:cNvPr>
          <p:cNvSpPr>
            <a:spLocks noGrp="1"/>
          </p:cNvSpPr>
          <p:nvPr>
            <p:ph type="ctrTitle"/>
          </p:nvPr>
        </p:nvSpPr>
        <p:spPr/>
        <p:txBody>
          <a:bodyPr>
            <a:normAutofit/>
          </a:bodyPr>
          <a:lstStyle/>
          <a:p>
            <a:r>
              <a:rPr lang="en-US" sz="3600" dirty="0"/>
              <a:t>Allah’s Forgiveness and His Command</a:t>
            </a:r>
            <a:br>
              <a:rPr lang="en-US" sz="3600" dirty="0"/>
            </a:br>
            <a:r>
              <a:rPr lang="ar-SA" sz="3600" dirty="0"/>
              <a:t>فصل بين عفو الله و امره</a:t>
            </a:r>
            <a:endParaRPr lang="en-US" sz="3600" dirty="0"/>
          </a:p>
        </p:txBody>
      </p:sp>
      <p:sp>
        <p:nvSpPr>
          <p:cNvPr id="3" name="Subtitle 2">
            <a:extLst>
              <a:ext uri="{FF2B5EF4-FFF2-40B4-BE49-F238E27FC236}">
                <a16:creationId xmlns:a16="http://schemas.microsoft.com/office/drawing/2014/main" id="{A57BC7E3-2FAD-474A-911D-B1935BA00F54}"/>
              </a:ext>
            </a:extLst>
          </p:cNvPr>
          <p:cNvSpPr>
            <a:spLocks noGrp="1"/>
          </p:cNvSpPr>
          <p:nvPr>
            <p:ph type="subTitle" idx="1"/>
          </p:nvPr>
        </p:nvSpPr>
        <p:spPr/>
        <p:txBody>
          <a:bodyPr>
            <a:normAutofit fontScale="92500" lnSpcReduction="10000"/>
          </a:bodyPr>
          <a:lstStyle/>
          <a:p>
            <a:r>
              <a:rPr lang="en-US" dirty="0"/>
              <a:t>Part2</a:t>
            </a:r>
          </a:p>
          <a:p>
            <a:r>
              <a:rPr lang="en-US" dirty="0"/>
              <a:t>Page 37 (Arabic text), Page 33 English PDF</a:t>
            </a:r>
          </a:p>
          <a:p>
            <a:r>
              <a:rPr lang="en-US" dirty="0"/>
              <a:t>Page 124 Arabic PDF</a:t>
            </a:r>
          </a:p>
        </p:txBody>
      </p:sp>
    </p:spTree>
    <p:extLst>
      <p:ext uri="{BB962C8B-B14F-4D97-AF65-F5344CB8AC3E}">
        <p14:creationId xmlns:p14="http://schemas.microsoft.com/office/powerpoint/2010/main" val="146752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0D25-F340-4007-869A-2D1F38797A22}"/>
              </a:ext>
            </a:extLst>
          </p:cNvPr>
          <p:cNvSpPr>
            <a:spLocks noGrp="1"/>
          </p:cNvSpPr>
          <p:nvPr>
            <p:ph type="title"/>
          </p:nvPr>
        </p:nvSpPr>
        <p:spPr>
          <a:xfrm>
            <a:off x="913775" y="618518"/>
            <a:ext cx="10169861" cy="739228"/>
          </a:xfrm>
        </p:spPr>
        <p:txBody>
          <a:bodyPr/>
          <a:lstStyle/>
          <a:p>
            <a:r>
              <a:rPr lang="en-US" dirty="0"/>
              <a:t>Death Slaughtered</a:t>
            </a:r>
          </a:p>
        </p:txBody>
      </p:sp>
      <p:sp>
        <p:nvSpPr>
          <p:cNvPr id="3" name="Content Placeholder 2">
            <a:extLst>
              <a:ext uri="{FF2B5EF4-FFF2-40B4-BE49-F238E27FC236}">
                <a16:creationId xmlns:a16="http://schemas.microsoft.com/office/drawing/2014/main" id="{4DCA5052-3FA4-4440-B5AF-1C7942BA5A1F}"/>
              </a:ext>
            </a:extLst>
          </p:cNvPr>
          <p:cNvSpPr>
            <a:spLocks noGrp="1"/>
          </p:cNvSpPr>
          <p:nvPr>
            <p:ph sz="quarter" idx="13"/>
          </p:nvPr>
        </p:nvSpPr>
        <p:spPr>
          <a:xfrm>
            <a:off x="913774" y="1357746"/>
            <a:ext cx="10363826" cy="4433453"/>
          </a:xfrm>
        </p:spPr>
        <p:txBody>
          <a:bodyPr>
            <a:normAutofit fontScale="92500" lnSpcReduction="20000"/>
          </a:bodyPr>
          <a:lstStyle/>
          <a:p>
            <a:pPr marL="0" indent="0" algn="r">
              <a:buNone/>
            </a:pPr>
            <a:r>
              <a:rPr lang="ar-SA" sz="2600" dirty="0"/>
              <a:t>حَدَّثَنَا مُعَاذُ بْنُ أَسَدٍ، أَخْبَرَنَا عَبْدُ اللَّهِ، أَخْبَرَنَا عُمَرُ بْنُ مُحَمَّدِ بْنِ زَيْدٍ، عَنْ أَبِيهِ، أَنَّهُ حَدَّثَهُ عَنِ ابْنِ عُمَرَ، قَالَ قَالَ رَسُولُ اللَّهِ صلى الله عليه وسلم ‏ "‏ إِذَا صَارَ أَهْلُ الْجَنَّةِ إِلَى الْجَنَّةِ، وَأَهْلُ النَّارِ إِلَى النَّارِ، جِيءَ بِالْمَوْتِ حَتَّى يُجْعَلَ بَيْنَ الْجَنَّةِ وَالنَّارِ، ثُمَّ يُذْبَحُ، ثُمَّ يُنَادِي مُنَادٍ يَا أَهْلَ الْجَنَّةِ لاَ مَوْتَ، يَا أَهْلَ النَّارِ لاَ مَوْتَ، فَيَزْدَادُ أَهْلُ الْجَنَّةِ فَرَحًا إِلَى فَرَحِهِمْ‏.‏ وَيَزْدَادُ أَهْلُ النَّارِ حُزْنًا إِلَى حُزْنِهِمْ ‏"‏‏.‏</a:t>
            </a:r>
            <a:endParaRPr lang="en-US" sz="2600" dirty="0"/>
          </a:p>
          <a:p>
            <a:pPr marL="0" indent="0">
              <a:buNone/>
            </a:pPr>
            <a:r>
              <a:rPr lang="en-US" b="1" dirty="0">
                <a:cs typeface="+mj-cs"/>
              </a:rPr>
              <a:t>Narrated Ibn `Umar:</a:t>
            </a:r>
          </a:p>
          <a:p>
            <a:pPr marL="0" indent="0">
              <a:buNone/>
            </a:pPr>
            <a:r>
              <a:rPr lang="en-US" dirty="0">
                <a:cs typeface="+mj-cs"/>
              </a:rPr>
              <a:t>Allah's Messenger (</a:t>
            </a:r>
            <a:r>
              <a:rPr lang="ar-SA" dirty="0">
                <a:cs typeface="+mj-cs"/>
              </a:rPr>
              <a:t>ﷺ) </a:t>
            </a:r>
            <a:r>
              <a:rPr lang="en-US" dirty="0">
                <a:cs typeface="+mj-cs"/>
              </a:rPr>
              <a:t>said, "When the people of Paradise have entered Paradise and the people of the Fire have entered the Fire, death will be brought and will be placed between the Fire and Paradise, and then it will be slaughtered, and a call will be made (that), 'O people of Paradise, no more death ! O people of the Fire, no more death ! ' So the people of Paradise will have happiness added to their previous happiness, and the people of the Fire will have sorrow added to their previous sorrow.“</a:t>
            </a:r>
          </a:p>
          <a:p>
            <a:pPr marL="0" indent="0">
              <a:buNone/>
            </a:pPr>
            <a:r>
              <a:rPr lang="en-US" sz="1500" dirty="0">
                <a:cs typeface="+mj-cs"/>
                <a:hlinkClick r:id="rId2"/>
              </a:rPr>
              <a:t>https://sunnah.com/bukhari/81/137</a:t>
            </a:r>
            <a:endParaRPr lang="en-US" sz="1500" dirty="0">
              <a:cs typeface="+mj-cs"/>
            </a:endParaRPr>
          </a:p>
          <a:p>
            <a:pPr marL="0" indent="0">
              <a:buNone/>
            </a:pPr>
            <a:endParaRPr lang="en-US" dirty="0">
              <a:cs typeface="+mj-cs"/>
            </a:endParaRPr>
          </a:p>
          <a:p>
            <a:pPr marL="0" indent="0">
              <a:buNone/>
            </a:pPr>
            <a:endParaRPr lang="en-US" dirty="0">
              <a:cs typeface="+mj-cs"/>
            </a:endParaRPr>
          </a:p>
          <a:p>
            <a:pPr marL="0" indent="0">
              <a:buNone/>
            </a:pPr>
            <a:endParaRPr lang="en-US" dirty="0">
              <a:cs typeface="+mj-cs"/>
            </a:endParaRPr>
          </a:p>
          <a:p>
            <a:pPr marL="0" indent="0">
              <a:buNone/>
            </a:pPr>
            <a:endParaRPr lang="en-US" dirty="0">
              <a:cs typeface="+mj-cs"/>
            </a:endParaRPr>
          </a:p>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6F9C3450-B55D-4741-9DB3-FAB1CC9B052D}"/>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DEE75948-F0C0-45DB-BA97-AD714ABFB19B}"/>
              </a:ext>
            </a:extLst>
          </p:cNvPr>
          <p:cNvSpPr>
            <a:spLocks noGrp="1"/>
          </p:cNvSpPr>
          <p:nvPr>
            <p:ph type="ftr" sz="quarter" idx="11"/>
          </p:nvPr>
        </p:nvSpPr>
        <p:spPr/>
        <p:txBody>
          <a:bodyPr/>
          <a:lstStyle/>
          <a:p>
            <a:r>
              <a:rPr lang="en-US" dirty="0"/>
              <a:t>Ishaq</a:t>
            </a:r>
          </a:p>
        </p:txBody>
      </p:sp>
    </p:spTree>
    <p:extLst>
      <p:ext uri="{BB962C8B-B14F-4D97-AF65-F5344CB8AC3E}">
        <p14:creationId xmlns:p14="http://schemas.microsoft.com/office/powerpoint/2010/main" val="3917947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9C05EB0-5A63-4568-93B0-DD8F7DADC75A}"/>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9BAE4632-325F-4799-B968-B1717F6900D3}"/>
              </a:ext>
            </a:extLst>
          </p:cNvPr>
          <p:cNvSpPr>
            <a:spLocks noGrp="1"/>
          </p:cNvSpPr>
          <p:nvPr>
            <p:ph type="ftr" sz="quarter" idx="11"/>
          </p:nvPr>
        </p:nvSpPr>
        <p:spPr/>
        <p:txBody>
          <a:bodyPr/>
          <a:lstStyle/>
          <a:p>
            <a:r>
              <a:rPr lang="en-US"/>
              <a:t>Ishaq</a:t>
            </a:r>
            <a:endParaRPr lang="en-US" dirty="0"/>
          </a:p>
        </p:txBody>
      </p:sp>
      <p:pic>
        <p:nvPicPr>
          <p:cNvPr id="6" name="Picture 5">
            <a:extLst>
              <a:ext uri="{FF2B5EF4-FFF2-40B4-BE49-F238E27FC236}">
                <a16:creationId xmlns:a16="http://schemas.microsoft.com/office/drawing/2014/main" id="{0B1AB589-44F0-48FE-BB6B-9B5F11EA3248}"/>
              </a:ext>
            </a:extLst>
          </p:cNvPr>
          <p:cNvPicPr>
            <a:picLocks noChangeAspect="1"/>
          </p:cNvPicPr>
          <p:nvPr/>
        </p:nvPicPr>
        <p:blipFill>
          <a:blip r:embed="rId2"/>
          <a:stretch>
            <a:fillRect/>
          </a:stretch>
        </p:blipFill>
        <p:spPr>
          <a:xfrm>
            <a:off x="1130464" y="374183"/>
            <a:ext cx="9041453" cy="4324639"/>
          </a:xfrm>
          <a:prstGeom prst="rect">
            <a:avLst/>
          </a:prstGeom>
        </p:spPr>
      </p:pic>
      <p:pic>
        <p:nvPicPr>
          <p:cNvPr id="7" name="Picture 6">
            <a:extLst>
              <a:ext uri="{FF2B5EF4-FFF2-40B4-BE49-F238E27FC236}">
                <a16:creationId xmlns:a16="http://schemas.microsoft.com/office/drawing/2014/main" id="{21760F40-EDB5-48C8-B915-F05E6F174555}"/>
              </a:ext>
            </a:extLst>
          </p:cNvPr>
          <p:cNvPicPr>
            <a:picLocks noChangeAspect="1"/>
          </p:cNvPicPr>
          <p:nvPr/>
        </p:nvPicPr>
        <p:blipFill>
          <a:blip r:embed="rId3"/>
          <a:stretch>
            <a:fillRect/>
          </a:stretch>
        </p:blipFill>
        <p:spPr>
          <a:xfrm>
            <a:off x="1740064" y="4698822"/>
            <a:ext cx="8096664" cy="797099"/>
          </a:xfrm>
          <a:prstGeom prst="rect">
            <a:avLst/>
          </a:prstGeom>
        </p:spPr>
      </p:pic>
    </p:spTree>
    <p:extLst>
      <p:ext uri="{BB962C8B-B14F-4D97-AF65-F5344CB8AC3E}">
        <p14:creationId xmlns:p14="http://schemas.microsoft.com/office/powerpoint/2010/main" val="367857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BC38CF-879E-448D-BFB5-87E8FAC1ECFA}"/>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E44F45FC-1DCE-404F-9C82-5A4F12308805}"/>
              </a:ext>
            </a:extLst>
          </p:cNvPr>
          <p:cNvSpPr>
            <a:spLocks noGrp="1"/>
          </p:cNvSpPr>
          <p:nvPr>
            <p:ph type="ftr" sz="quarter" idx="11"/>
          </p:nvPr>
        </p:nvSpPr>
        <p:spPr/>
        <p:txBody>
          <a:bodyPr/>
          <a:lstStyle/>
          <a:p>
            <a:r>
              <a:rPr lang="en-US"/>
              <a:t>Ishaq</a:t>
            </a:r>
            <a:endParaRPr lang="en-US" dirty="0"/>
          </a:p>
        </p:txBody>
      </p:sp>
      <p:sp>
        <p:nvSpPr>
          <p:cNvPr id="4" name="Rectangle 3">
            <a:extLst>
              <a:ext uri="{FF2B5EF4-FFF2-40B4-BE49-F238E27FC236}">
                <a16:creationId xmlns:a16="http://schemas.microsoft.com/office/drawing/2014/main" id="{1A34EF76-B7E6-4649-8F2B-D92B077093BA}"/>
              </a:ext>
            </a:extLst>
          </p:cNvPr>
          <p:cNvSpPr/>
          <p:nvPr/>
        </p:nvSpPr>
        <p:spPr>
          <a:xfrm>
            <a:off x="1163781" y="609600"/>
            <a:ext cx="8880763" cy="369332"/>
          </a:xfrm>
          <a:prstGeom prst="rect">
            <a:avLst/>
          </a:prstGeom>
        </p:spPr>
        <p:txBody>
          <a:bodyPr wrap="square">
            <a:spAutoFit/>
          </a:bodyPr>
          <a:lstStyle/>
          <a:p>
            <a:endParaRPr lang="en-US" dirty="0"/>
          </a:p>
        </p:txBody>
      </p:sp>
      <p:sp>
        <p:nvSpPr>
          <p:cNvPr id="5" name="Rectangle 4">
            <a:extLst>
              <a:ext uri="{FF2B5EF4-FFF2-40B4-BE49-F238E27FC236}">
                <a16:creationId xmlns:a16="http://schemas.microsoft.com/office/drawing/2014/main" id="{DBCB67E2-8BB8-4133-B6F4-D188C7B67B0B}"/>
              </a:ext>
            </a:extLst>
          </p:cNvPr>
          <p:cNvSpPr/>
          <p:nvPr/>
        </p:nvSpPr>
        <p:spPr>
          <a:xfrm>
            <a:off x="720436" y="1097891"/>
            <a:ext cx="10751127" cy="4401205"/>
          </a:xfrm>
          <a:prstGeom prst="rect">
            <a:avLst/>
          </a:prstGeom>
        </p:spPr>
        <p:txBody>
          <a:bodyPr wrap="square">
            <a:spAutoFit/>
          </a:bodyPr>
          <a:lstStyle/>
          <a:p>
            <a:r>
              <a:rPr lang="en-US" sz="2000" dirty="0"/>
              <a:t>Then a bridge will be laid over the (Hell) Fire." Allah's Messenger (</a:t>
            </a:r>
            <a:r>
              <a:rPr lang="ar-SA" sz="2000" dirty="0"/>
              <a:t>ﷺ) </a:t>
            </a:r>
            <a:r>
              <a:rPr lang="en-US" sz="2000" dirty="0"/>
              <a:t>added, "I will be the first to cross it. And the invocation of the Apostles on that Day, will be '</a:t>
            </a:r>
            <a:r>
              <a:rPr lang="en-US" sz="2000" dirty="0" err="1"/>
              <a:t>Allahumma</a:t>
            </a:r>
            <a:r>
              <a:rPr lang="en-US" sz="2000" dirty="0"/>
              <a:t> </a:t>
            </a:r>
            <a:r>
              <a:rPr lang="en-US" sz="2000" dirty="0" err="1"/>
              <a:t>Sallim</a:t>
            </a:r>
            <a:r>
              <a:rPr lang="en-US" sz="2000" dirty="0"/>
              <a:t>, </a:t>
            </a:r>
            <a:r>
              <a:rPr lang="en-US" sz="2000" dirty="0" err="1"/>
              <a:t>Sallim</a:t>
            </a:r>
            <a:r>
              <a:rPr lang="en-US" sz="2000" dirty="0"/>
              <a:t> (O Allah, save us, save us!),' and over that bridge there will be hooks Similar to the thorns of As </a:t>
            </a:r>
            <a:r>
              <a:rPr lang="en-US" sz="2000" dirty="0" err="1"/>
              <a:t>Sa'dan</a:t>
            </a:r>
            <a:r>
              <a:rPr lang="en-US" sz="2000" dirty="0"/>
              <a:t> (a thorny tree). Didn't you see the thorns of As-</a:t>
            </a:r>
            <a:r>
              <a:rPr lang="en-US" sz="2000" dirty="0" err="1"/>
              <a:t>Sa'dan</a:t>
            </a:r>
            <a:r>
              <a:rPr lang="en-US" sz="2000" dirty="0"/>
              <a:t>?" The companions said, "Yes, O Allah's Messenger (</a:t>
            </a:r>
            <a:r>
              <a:rPr lang="ar-SA" sz="2000" dirty="0"/>
              <a:t>ﷺ)." </a:t>
            </a:r>
            <a:r>
              <a:rPr lang="en-US" sz="2000" dirty="0"/>
              <a:t>He added, "So the hooks over that bridge will be like the thorns of As-Sa-dan except that their greatness in size is only known to Allah. These hooks will snatch the people according to their deeds. Some people will be ruined because of their evil deeds, and some will be cut into pieces and fall down in Hell, but will be saved afterwards, when Allah has finished the judgments among His slaves, and intends to take out of the Fire whoever He wishes to take out from among those who used to testify that none had the right to be worshipped but Allah. We will order the angels to take them out and the angels will know them by the mark of the traces of prostration (on their foreheads) for Allah banned the f ire to consume the traces of prostration on the body of Adam's son. So they will take them out, and by then they would have burnt (as coal), and then water, called </a:t>
            </a:r>
            <a:r>
              <a:rPr lang="en-US" sz="2000" dirty="0" err="1"/>
              <a:t>Ma'ul</a:t>
            </a:r>
            <a:r>
              <a:rPr lang="en-US" sz="2000" dirty="0"/>
              <a:t> Hayat (water of life) will be poured on them, and they will spring out like a seed springs out on the bank of a rainwater stream</a:t>
            </a:r>
          </a:p>
        </p:txBody>
      </p:sp>
    </p:spTree>
    <p:extLst>
      <p:ext uri="{BB962C8B-B14F-4D97-AF65-F5344CB8AC3E}">
        <p14:creationId xmlns:p14="http://schemas.microsoft.com/office/powerpoint/2010/main" val="3058016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E1F4BF-6E91-4631-95E0-61ADA4B2162B}"/>
              </a:ext>
            </a:extLst>
          </p:cNvPr>
          <p:cNvSpPr>
            <a:spLocks noGrp="1"/>
          </p:cNvSpPr>
          <p:nvPr>
            <p:ph type="title"/>
          </p:nvPr>
        </p:nvSpPr>
        <p:spPr>
          <a:xfrm>
            <a:off x="913776" y="618517"/>
            <a:ext cx="10086734" cy="765269"/>
          </a:xfrm>
        </p:spPr>
        <p:txBody>
          <a:bodyPr/>
          <a:lstStyle/>
          <a:p>
            <a:r>
              <a:rPr lang="en-US" dirty="0"/>
              <a:t>The Case of Three</a:t>
            </a:r>
          </a:p>
        </p:txBody>
      </p:sp>
      <p:sp>
        <p:nvSpPr>
          <p:cNvPr id="2" name="Date Placeholder 1">
            <a:extLst>
              <a:ext uri="{FF2B5EF4-FFF2-40B4-BE49-F238E27FC236}">
                <a16:creationId xmlns:a16="http://schemas.microsoft.com/office/drawing/2014/main" id="{67B77577-A8E4-4F48-8BC9-04D3AF77A709}"/>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B67D0957-2B73-4A2D-A22F-0F332707703B}"/>
              </a:ext>
            </a:extLst>
          </p:cNvPr>
          <p:cNvSpPr>
            <a:spLocks noGrp="1"/>
          </p:cNvSpPr>
          <p:nvPr>
            <p:ph type="ftr" sz="quarter" idx="11"/>
          </p:nvPr>
        </p:nvSpPr>
        <p:spPr/>
        <p:txBody>
          <a:bodyPr/>
          <a:lstStyle/>
          <a:p>
            <a:r>
              <a:rPr lang="en-US"/>
              <a:t>Ishaq</a:t>
            </a:r>
            <a:endParaRPr lang="en-US" dirty="0"/>
          </a:p>
        </p:txBody>
      </p:sp>
      <p:sp>
        <p:nvSpPr>
          <p:cNvPr id="4" name="Rectangle 3">
            <a:extLst>
              <a:ext uri="{FF2B5EF4-FFF2-40B4-BE49-F238E27FC236}">
                <a16:creationId xmlns:a16="http://schemas.microsoft.com/office/drawing/2014/main" id="{DC78402B-EF45-45B9-9FD6-55F71FB9FCBD}"/>
              </a:ext>
            </a:extLst>
          </p:cNvPr>
          <p:cNvSpPr/>
          <p:nvPr/>
        </p:nvSpPr>
        <p:spPr>
          <a:xfrm>
            <a:off x="1301702" y="1436032"/>
            <a:ext cx="9310881" cy="4401205"/>
          </a:xfrm>
          <a:prstGeom prst="rect">
            <a:avLst/>
          </a:prstGeom>
        </p:spPr>
        <p:txBody>
          <a:bodyPr wrap="square">
            <a:spAutoFit/>
          </a:bodyPr>
          <a:lstStyle/>
          <a:p>
            <a:pPr algn="r"/>
            <a:r>
              <a:rPr lang="ar-SA" sz="2800" dirty="0"/>
              <a:t>سَمِعْتُ رَسُولَ اللَّهِ صلى الله عليه وسلم يَقُولُ ‏ "‏ إِنَّ أَوَّلَ النَّاسِ يُقْضَى يَوْمَ الْقِيَامَةِ عَلَيْهِ رَجُلٌ اسْتُشْهِدَ فَأُتِيَ بِهِ فَعَرَّفَهُ نِعَمَهُ فَعَرَفَهَا قَالَ فَمَا عَمِلْتَ فِيهَا قَالَ قَاتَلْتُ فِيكَ حَتَّى اسْتُشْهِدْتُ ‏.‏ قَالَ كَذَبْتَ وَلَكِنَّكَ قَاتَلْتَ لأَنْ يُقَالَ جَرِيءٌ ‏.‏ فَقَدْ قِيلَ ‏.‏ ثُمَّ أُمِرَ بِهِ فَسُحِبَ عَلَى وَجْهِهِ حَتَّى أُلْقِيَ فِي النَّارِ وَرَجُلٌ تَعَلَّمَ الْعِلْمَ وَعَلَّمَهُ وَقَرَأَ الْقُرْآنَ فَأُتِيَ بِهِ فَعَرَّفَهُ نِعَمَهُ فَعَرَفَهَا قَالَ فَمَا عَمِلْتَ فِيهَا قَالَ تَعَلَّمْتُ الْعِلْمَ وَعَلَّمْتُهُ وَقَرَأْتُ فِيكَ الْقُرْآنَ ‏.‏ قَالَ كَذَبْتَ وَلَكِنَّكَ تَعَلَّمْتَ الْعِلْمَ لِيُقَالَ عَالِمٌ ‏.‏ وَقَرَأْتَ الْقُرْآنَ لِيُقَالَ هُوَ قَارِئٌ ‏.‏ فَقَدْ قِيلَ ثُمَّ أُمِرَ بِهِ فَسُحِبَ عَلَى وَجْهِهِ حَتَّى أُلْقِيَ فِي النَّارِ ‏.‏ وَرَجُلٌ وَسَّعَ اللَّهُ عَلَيْهِ وَأَعْطَاهُ مِنْ أَصْنَافِ الْمَالِ كُلِّهِ فَأُتِيَ بِهِ فَعَرَّفَهُ نِعَمَهُ فَعَرَفَهَا قَالَ فَمَا عَمِلْتَ فِيهَا قَالَ مَا تَرَكْتُ مِنْ سَبِيلٍ تُحِبُّ أَنْ يُنْفَقَ فِيهَا إِلاَّ أَنْفَقْتُ فِيهَا لَكَ قَالَ كَذَبْتَ وَلَكِنَّكَ فَعَلْتَ لِيُقَالَ هُوَ جَوَادٌ ‏.‏ فَقَدْ قِيلَ ثُمَّ أُمِرَ بِهِ فَسُحِبَ عَلَى وَجْهِهِ ثُمَّ أُلْقِيَ فِي النَّارِ ‏"‏ ‏.‏</a:t>
            </a:r>
            <a:endParaRPr lang="en-US" sz="2800" dirty="0"/>
          </a:p>
        </p:txBody>
      </p:sp>
    </p:spTree>
    <p:extLst>
      <p:ext uri="{BB962C8B-B14F-4D97-AF65-F5344CB8AC3E}">
        <p14:creationId xmlns:p14="http://schemas.microsoft.com/office/powerpoint/2010/main" val="4100016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15773-FB7D-4C73-95A3-FA1B051B3713}"/>
              </a:ext>
            </a:extLst>
          </p:cNvPr>
          <p:cNvSpPr>
            <a:spLocks noGrp="1"/>
          </p:cNvSpPr>
          <p:nvPr>
            <p:ph type="dt" sz="half" idx="10"/>
          </p:nvPr>
        </p:nvSpPr>
        <p:spPr/>
        <p:txBody>
          <a:bodyPr/>
          <a:lstStyle/>
          <a:p>
            <a:endParaRPr lang="en-US" dirty="0"/>
          </a:p>
        </p:txBody>
      </p:sp>
      <p:sp>
        <p:nvSpPr>
          <p:cNvPr id="4" name="Rectangle 3">
            <a:extLst>
              <a:ext uri="{FF2B5EF4-FFF2-40B4-BE49-F238E27FC236}">
                <a16:creationId xmlns:a16="http://schemas.microsoft.com/office/drawing/2014/main" id="{09024BB3-9910-439F-A6BA-685C497104A5}"/>
              </a:ext>
            </a:extLst>
          </p:cNvPr>
          <p:cNvSpPr/>
          <p:nvPr/>
        </p:nvSpPr>
        <p:spPr>
          <a:xfrm>
            <a:off x="554182" y="156527"/>
            <a:ext cx="11042073" cy="6463308"/>
          </a:xfrm>
          <a:prstGeom prst="rect">
            <a:avLst/>
          </a:prstGeom>
        </p:spPr>
        <p:txBody>
          <a:bodyPr wrap="square">
            <a:spAutoFit/>
          </a:bodyPr>
          <a:lstStyle/>
          <a:p>
            <a:r>
              <a:rPr lang="en-US" sz="2000" dirty="0"/>
              <a:t> I heard the Messenger of Allah (</a:t>
            </a:r>
            <a:r>
              <a:rPr lang="ar-SA" sz="2000" dirty="0"/>
              <a:t>ﷺ) </a:t>
            </a:r>
            <a:r>
              <a:rPr lang="en-US" sz="2000" dirty="0"/>
              <a:t>say: The first of men (whose case) will be decided on the Day of Judgment will be a man who died as a </a:t>
            </a:r>
            <a:r>
              <a:rPr lang="en-US" sz="2000" b="1" dirty="0"/>
              <a:t>martyr</a:t>
            </a:r>
            <a:r>
              <a:rPr lang="en-US" sz="2000" dirty="0"/>
              <a:t>. He shall be brought (before the Judgment Seat). Allah will make him recount His blessings (</a:t>
            </a:r>
            <a:r>
              <a:rPr lang="en-US" sz="2000" dirty="0" err="1"/>
              <a:t>i</a:t>
            </a:r>
            <a:r>
              <a:rPr lang="en-US" sz="2000" dirty="0"/>
              <a:t>. e. the blessings which He had bestowed upon him) and he will recount them (and admit having enjoyed them in his life). (Then) will Allah say: What did you do (to requite these blessings)? He will say: I fought for Thee until I died as a martyr. Allah will say: You have told a lie. You fought that you might be called a" brave warrior". And you were called so. (Then) orders will be passed against him and he will be dragged with his face downward and cast into Hell. Then will be brought forward </a:t>
            </a:r>
            <a:r>
              <a:rPr lang="en-US" sz="2000" b="1" dirty="0"/>
              <a:t>a man who acquired knowledge </a:t>
            </a:r>
            <a:r>
              <a:rPr lang="en-US" sz="2000" dirty="0"/>
              <a:t>and imparted it (to others) and recited the Qur'an. He will be brought And Allah will make him recount His blessings and he will recount them (and admit having enjoyed them in his lifetime). Then will Allah ask: What did you do (to requite these blessings)? He will say: I acquired knowledge and disseminated it and recited the Qur'an seeking Thy pleasure. Allah will say: You have told a lie. You acquired knowledge so that you might be called" a scholar," and you recited the Qur'an so that it might be said:" He is a </a:t>
            </a:r>
            <a:r>
              <a:rPr lang="en-US" sz="2000" dirty="0" err="1"/>
              <a:t>Qari</a:t>
            </a:r>
            <a:r>
              <a:rPr lang="en-US" sz="2000" dirty="0"/>
              <a:t>" and such has been said. Then orders will be passed against him and he shall be dragged with his face downward and cast into the Fire. Then will be brought </a:t>
            </a:r>
            <a:r>
              <a:rPr lang="en-US" sz="2000" b="1" dirty="0"/>
              <a:t>a man whom Allah had made abundantly rich </a:t>
            </a:r>
            <a:r>
              <a:rPr lang="en-US" sz="2000" dirty="0"/>
              <a:t>and had granted every kind of wealth. He will be brought and Allah will make him recount His blessings and he will recount them and (admit having enjoyed them in his lifetime). Allah will (then) ask: What have you done (to requite these blessings)? He will say: I spent money in every cause in which Thou wished that it should be spent. Allah will say: You are lying. You did (so) that it might be said about (You):" He is a generous fellow" and so it was said. Then will Allah pass orders and he will be dragged with his face downward and thrown into Hell.</a:t>
            </a:r>
          </a:p>
          <a:p>
            <a:r>
              <a:rPr lang="en-US" sz="1400" dirty="0">
                <a:hlinkClick r:id="rId2"/>
              </a:rPr>
              <a:t>https://sunnah.com/muslim/33/218</a:t>
            </a:r>
            <a:endParaRPr lang="en-US" sz="1400" dirty="0"/>
          </a:p>
        </p:txBody>
      </p:sp>
    </p:spTree>
    <p:extLst>
      <p:ext uri="{BB962C8B-B14F-4D97-AF65-F5344CB8AC3E}">
        <p14:creationId xmlns:p14="http://schemas.microsoft.com/office/powerpoint/2010/main" val="894422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D0841-FA61-484D-973E-46544E9EC7D5}"/>
              </a:ext>
            </a:extLst>
          </p:cNvPr>
          <p:cNvSpPr>
            <a:spLocks noGrp="1"/>
          </p:cNvSpPr>
          <p:nvPr>
            <p:ph type="title"/>
          </p:nvPr>
        </p:nvSpPr>
        <p:spPr>
          <a:xfrm>
            <a:off x="913775" y="618518"/>
            <a:ext cx="10364451" cy="448284"/>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54BC34F7-23DF-4603-8A56-F3C5310BB244}"/>
              </a:ext>
            </a:extLst>
          </p:cNvPr>
          <p:cNvPicPr>
            <a:picLocks noGrp="1" noChangeAspect="1"/>
          </p:cNvPicPr>
          <p:nvPr>
            <p:ph sz="quarter" idx="13"/>
          </p:nvPr>
        </p:nvPicPr>
        <p:blipFill>
          <a:blip r:embed="rId2"/>
          <a:stretch>
            <a:fillRect/>
          </a:stretch>
        </p:blipFill>
        <p:spPr>
          <a:xfrm>
            <a:off x="1980127" y="148239"/>
            <a:ext cx="7809332" cy="1781245"/>
          </a:xfrm>
          <a:prstGeom prst="rect">
            <a:avLst/>
          </a:prstGeom>
        </p:spPr>
      </p:pic>
      <p:sp>
        <p:nvSpPr>
          <p:cNvPr id="2" name="Date Placeholder 1">
            <a:extLst>
              <a:ext uri="{FF2B5EF4-FFF2-40B4-BE49-F238E27FC236}">
                <a16:creationId xmlns:a16="http://schemas.microsoft.com/office/drawing/2014/main" id="{F30FF18F-9C4A-4793-95B6-134E5FA2D1A0}"/>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DE5937B5-C7DF-4A36-9D3D-4993CE1E9F17}"/>
              </a:ext>
            </a:extLst>
          </p:cNvPr>
          <p:cNvSpPr>
            <a:spLocks noGrp="1"/>
          </p:cNvSpPr>
          <p:nvPr>
            <p:ph type="ftr" sz="quarter" idx="11"/>
          </p:nvPr>
        </p:nvSpPr>
        <p:spPr/>
        <p:txBody>
          <a:bodyPr/>
          <a:lstStyle/>
          <a:p>
            <a:r>
              <a:rPr lang="en-US"/>
              <a:t>Ishaq</a:t>
            </a:r>
            <a:endParaRPr lang="en-US" dirty="0"/>
          </a:p>
        </p:txBody>
      </p:sp>
      <p:pic>
        <p:nvPicPr>
          <p:cNvPr id="7" name="Picture 6">
            <a:extLst>
              <a:ext uri="{FF2B5EF4-FFF2-40B4-BE49-F238E27FC236}">
                <a16:creationId xmlns:a16="http://schemas.microsoft.com/office/drawing/2014/main" id="{EE0BE17D-4421-4F2F-B200-648BB95D3184}"/>
              </a:ext>
            </a:extLst>
          </p:cNvPr>
          <p:cNvPicPr>
            <a:picLocks noChangeAspect="1"/>
          </p:cNvPicPr>
          <p:nvPr/>
        </p:nvPicPr>
        <p:blipFill>
          <a:blip r:embed="rId3"/>
          <a:stretch>
            <a:fillRect/>
          </a:stretch>
        </p:blipFill>
        <p:spPr>
          <a:xfrm>
            <a:off x="1980127" y="1929484"/>
            <a:ext cx="7564342" cy="937052"/>
          </a:xfrm>
          <a:prstGeom prst="rect">
            <a:avLst/>
          </a:prstGeom>
        </p:spPr>
      </p:pic>
      <p:sp>
        <p:nvSpPr>
          <p:cNvPr id="8" name="Rectangle 7">
            <a:extLst>
              <a:ext uri="{FF2B5EF4-FFF2-40B4-BE49-F238E27FC236}">
                <a16:creationId xmlns:a16="http://schemas.microsoft.com/office/drawing/2014/main" id="{3CD5E02A-8FDA-4A64-8F34-7229A7398F64}"/>
              </a:ext>
            </a:extLst>
          </p:cNvPr>
          <p:cNvSpPr/>
          <p:nvPr/>
        </p:nvSpPr>
        <p:spPr>
          <a:xfrm>
            <a:off x="1102659" y="3160059"/>
            <a:ext cx="9319278" cy="2831544"/>
          </a:xfrm>
          <a:prstGeom prst="rect">
            <a:avLst/>
          </a:prstGeom>
        </p:spPr>
        <p:txBody>
          <a:bodyPr wrap="square">
            <a:spAutoFit/>
          </a:bodyPr>
          <a:lstStyle/>
          <a:p>
            <a:r>
              <a:rPr lang="en-US" sz="2000" dirty="0"/>
              <a:t>Abu </a:t>
            </a:r>
            <a:r>
              <a:rPr lang="en-US" sz="2000" dirty="0" err="1"/>
              <a:t>Hurayah</a:t>
            </a:r>
            <a:r>
              <a:rPr lang="en-US" sz="2000" dirty="0"/>
              <a:t> ~ reported that the Prophet :</a:t>
            </a:r>
            <a:r>
              <a:rPr lang="en-US" sz="2000" dirty="0" err="1"/>
              <a:t>i</a:t>
            </a:r>
            <a:r>
              <a:rPr lang="en-US" sz="2000" dirty="0"/>
              <a:t> said: "Whoever among you has unjustly demanded from his brother, in respect to his property or </a:t>
            </a:r>
            <a:r>
              <a:rPr lang="en-US" sz="2000" dirty="0" err="1"/>
              <a:t>honour</a:t>
            </a:r>
            <a:r>
              <a:rPr lang="en-US" sz="2000" dirty="0"/>
              <a:t>, should settle it with him,</a:t>
            </a:r>
          </a:p>
          <a:p>
            <a:r>
              <a:rPr lang="en-US" sz="2000" dirty="0"/>
              <a:t>before he is taken (he dies) while having no dirham or dinar (no money to settle the injustice), so that (on the Day of Resurrection) if he had any good deeds, they would be taken from him and given to the other person, but if he had no good deeds left to settle the matter, the bad deeds of that person would be added to his, and he would be cast into the Hell-Fire.“ (Al-Bukhari)</a:t>
            </a:r>
            <a:r>
              <a:rPr lang="ar-SA" sz="2000" dirty="0"/>
              <a:t> </a:t>
            </a:r>
            <a:r>
              <a:rPr lang="en-US" sz="2000" dirty="0"/>
              <a:t> </a:t>
            </a:r>
            <a:r>
              <a:rPr lang="en-US" sz="2000" b="1" dirty="0">
                <a:solidFill>
                  <a:srgbClr val="FF0000"/>
                </a:solidFill>
              </a:rPr>
              <a:t>[NOTE: Unable to find it on sunnah.com or two apps.</a:t>
            </a:r>
          </a:p>
          <a:p>
            <a:r>
              <a:rPr lang="en-US" sz="2000" b="1" dirty="0">
                <a:solidFill>
                  <a:srgbClr val="FF0000"/>
                </a:solidFill>
              </a:rPr>
              <a:t>Most likely text is from Ahmad and a similar hadeeth in Bukhari as next slide]</a:t>
            </a:r>
          </a:p>
          <a:p>
            <a:endParaRPr lang="en-US" dirty="0"/>
          </a:p>
        </p:txBody>
      </p:sp>
      <p:pic>
        <p:nvPicPr>
          <p:cNvPr id="9" name="Picture 8">
            <a:extLst>
              <a:ext uri="{FF2B5EF4-FFF2-40B4-BE49-F238E27FC236}">
                <a16:creationId xmlns:a16="http://schemas.microsoft.com/office/drawing/2014/main" id="{36A9EF03-D1F1-4711-9185-CFE8388553C9}"/>
              </a:ext>
            </a:extLst>
          </p:cNvPr>
          <p:cNvPicPr>
            <a:picLocks noChangeAspect="1"/>
          </p:cNvPicPr>
          <p:nvPr/>
        </p:nvPicPr>
        <p:blipFill>
          <a:blip r:embed="rId4"/>
          <a:stretch>
            <a:fillRect/>
          </a:stretch>
        </p:blipFill>
        <p:spPr>
          <a:xfrm>
            <a:off x="5597669" y="2901297"/>
            <a:ext cx="3946800" cy="224000"/>
          </a:xfrm>
          <a:prstGeom prst="rect">
            <a:avLst/>
          </a:prstGeom>
        </p:spPr>
      </p:pic>
    </p:spTree>
    <p:extLst>
      <p:ext uri="{BB962C8B-B14F-4D97-AF65-F5344CB8AC3E}">
        <p14:creationId xmlns:p14="http://schemas.microsoft.com/office/powerpoint/2010/main" val="2413754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58965E-EA1B-47EB-A9C3-405EC4D1B5E0}"/>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4DBAE658-768F-45F8-9FF4-A7ED02DF3D6E}"/>
              </a:ext>
            </a:extLst>
          </p:cNvPr>
          <p:cNvSpPr>
            <a:spLocks noGrp="1"/>
          </p:cNvSpPr>
          <p:nvPr>
            <p:ph type="ftr" sz="quarter" idx="11"/>
          </p:nvPr>
        </p:nvSpPr>
        <p:spPr/>
        <p:txBody>
          <a:bodyPr/>
          <a:lstStyle/>
          <a:p>
            <a:r>
              <a:rPr lang="en-US"/>
              <a:t>Ishaq</a:t>
            </a:r>
            <a:endParaRPr lang="en-US" dirty="0"/>
          </a:p>
        </p:txBody>
      </p:sp>
      <p:sp>
        <p:nvSpPr>
          <p:cNvPr id="6" name="Rectangle 5">
            <a:extLst>
              <a:ext uri="{FF2B5EF4-FFF2-40B4-BE49-F238E27FC236}">
                <a16:creationId xmlns:a16="http://schemas.microsoft.com/office/drawing/2014/main" id="{363389DD-8710-4BCA-85FD-B9E98757B1E6}"/>
              </a:ext>
            </a:extLst>
          </p:cNvPr>
          <p:cNvSpPr/>
          <p:nvPr/>
        </p:nvSpPr>
        <p:spPr>
          <a:xfrm>
            <a:off x="1559859" y="516305"/>
            <a:ext cx="8417859" cy="1815882"/>
          </a:xfrm>
          <a:prstGeom prst="rect">
            <a:avLst/>
          </a:prstGeom>
        </p:spPr>
        <p:txBody>
          <a:bodyPr wrap="square">
            <a:spAutoFit/>
          </a:bodyPr>
          <a:lstStyle/>
          <a:p>
            <a:pPr algn="r"/>
            <a:r>
              <a:rPr lang="ar-SA" sz="2800" dirty="0">
                <a:solidFill>
                  <a:srgbClr val="808080"/>
                </a:solidFill>
                <a:latin typeface="KFGQPC Uthman Taha Naskh"/>
              </a:rPr>
              <a:t>عَنْ أَبِي هُرَيْرَةَ ـ رضى الله عنه ـ قَالَ قَالَ رَسُولُ اللَّهِ صلى الله عليه وسلم ‏</a:t>
            </a:r>
            <a:r>
              <a:rPr lang="ar-SA" sz="2800" dirty="0">
                <a:solidFill>
                  <a:srgbClr val="000000"/>
                </a:solidFill>
                <a:latin typeface="KFGQPC Uthman Taha Naskh"/>
              </a:rPr>
              <a:t> "‏ مَنْ كَانَتْ لَهُ مَظْلَمَةٌ لأَحَدٍ مِنْ عِرْضِهِ أَوْ شَىْءٍ فَلْيَتَحَلَّلْهُ مِنْهُ الْيَوْمَ، قَبْلَ أَنْ لاَ يَكُونَ دِينَارٌ وَلاَ دِرْهَمٌ، إِنْ كَانَ لَهُ عَمَلٌ صَالِحٌ أُخِذَ مِنْهُ بِقَدْرِ مَظْلَمَتِهِ، وَإِنْ لَمْ تَكُنْ لَهُ حَسَنَاتٌ أُخِذَ مِنْ سَيِّئَاتِ صَاحِبِهِ فَحُمِلَ عَلَيْهِ ‏"</a:t>
            </a:r>
            <a:r>
              <a:rPr lang="ar-SA" sz="2800" dirty="0">
                <a:solidFill>
                  <a:srgbClr val="808080"/>
                </a:solidFill>
                <a:latin typeface="KFGQPC Uthman Taha Naskh"/>
              </a:rPr>
              <a:t>‏‏</a:t>
            </a:r>
            <a:endParaRPr lang="en-US" sz="2800" dirty="0"/>
          </a:p>
        </p:txBody>
      </p:sp>
      <p:sp>
        <p:nvSpPr>
          <p:cNvPr id="7" name="Rectangle 6">
            <a:extLst>
              <a:ext uri="{FF2B5EF4-FFF2-40B4-BE49-F238E27FC236}">
                <a16:creationId xmlns:a16="http://schemas.microsoft.com/office/drawing/2014/main" id="{09B6238D-F884-4BD0-9BC9-76B402F66ACC}"/>
              </a:ext>
            </a:extLst>
          </p:cNvPr>
          <p:cNvSpPr/>
          <p:nvPr/>
        </p:nvSpPr>
        <p:spPr>
          <a:xfrm>
            <a:off x="1667435" y="2581835"/>
            <a:ext cx="8216153" cy="3724096"/>
          </a:xfrm>
          <a:prstGeom prst="rect">
            <a:avLst/>
          </a:prstGeom>
        </p:spPr>
        <p:txBody>
          <a:bodyPr wrap="square">
            <a:spAutoFit/>
          </a:bodyPr>
          <a:lstStyle/>
          <a:p>
            <a:r>
              <a:rPr lang="en-US" sz="2400" dirty="0"/>
              <a:t>Narrated Abu Huraira:</a:t>
            </a:r>
          </a:p>
          <a:p>
            <a:r>
              <a:rPr lang="en-US" sz="2400" dirty="0"/>
              <a:t>Allah's Messenger (</a:t>
            </a:r>
            <a:r>
              <a:rPr lang="ar-SA" sz="2400" dirty="0"/>
              <a:t>ﷺ) </a:t>
            </a:r>
            <a:r>
              <a:rPr lang="en-US" sz="2400" dirty="0"/>
              <a:t>said, "Whoever has oppressed another person concerning his reputation or anything else, he should beg him to forgive him before the Day of Resurrection when there will be no money (to compensate for wrong deeds), but if he has good deeds, those good deeds will be taken from him according to his oppression which he has done, and if he has no good deeds, the sins of the oppressed person will be loaded on him.“</a:t>
            </a:r>
          </a:p>
          <a:p>
            <a:r>
              <a:rPr lang="en-US" sz="2000" dirty="0">
                <a:hlinkClick r:id="rId2"/>
              </a:rPr>
              <a:t>https://sunnah.com/bukhari/46</a:t>
            </a:r>
            <a:endParaRPr lang="en-US" sz="2000" dirty="0"/>
          </a:p>
          <a:p>
            <a:endParaRPr lang="en-US" sz="2400" dirty="0"/>
          </a:p>
        </p:txBody>
      </p:sp>
    </p:spTree>
    <p:extLst>
      <p:ext uri="{BB962C8B-B14F-4D97-AF65-F5344CB8AC3E}">
        <p14:creationId xmlns:p14="http://schemas.microsoft.com/office/powerpoint/2010/main" val="76870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EB5E5-0E93-4271-BDF2-25092D436640}"/>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7773191E-CD5C-4D44-8791-2E79E27CD3A5}"/>
              </a:ext>
            </a:extLst>
          </p:cNvPr>
          <p:cNvSpPr>
            <a:spLocks noGrp="1"/>
          </p:cNvSpPr>
          <p:nvPr>
            <p:ph type="ftr" sz="quarter" idx="11"/>
          </p:nvPr>
        </p:nvSpPr>
        <p:spPr/>
        <p:txBody>
          <a:bodyPr/>
          <a:lstStyle/>
          <a:p>
            <a:r>
              <a:rPr lang="en-US"/>
              <a:t>Ishaq</a:t>
            </a:r>
            <a:endParaRPr lang="en-US" dirty="0"/>
          </a:p>
        </p:txBody>
      </p:sp>
      <p:sp>
        <p:nvSpPr>
          <p:cNvPr id="4" name="Rectangle 3">
            <a:extLst>
              <a:ext uri="{FF2B5EF4-FFF2-40B4-BE49-F238E27FC236}">
                <a16:creationId xmlns:a16="http://schemas.microsoft.com/office/drawing/2014/main" id="{745BCB94-A96C-42B2-9435-448B895487BF}"/>
              </a:ext>
            </a:extLst>
          </p:cNvPr>
          <p:cNvSpPr/>
          <p:nvPr/>
        </p:nvSpPr>
        <p:spPr>
          <a:xfrm>
            <a:off x="1640541" y="526089"/>
            <a:ext cx="8485094" cy="1938992"/>
          </a:xfrm>
          <a:prstGeom prst="rect">
            <a:avLst/>
          </a:prstGeom>
        </p:spPr>
        <p:txBody>
          <a:bodyPr wrap="square">
            <a:spAutoFit/>
          </a:bodyPr>
          <a:lstStyle/>
          <a:p>
            <a:pPr algn="r"/>
            <a:r>
              <a:rPr lang="ar-SA" sz="2400" dirty="0">
                <a:solidFill>
                  <a:srgbClr val="000000"/>
                </a:solidFill>
                <a:latin typeface="KFGQPC Uthman Taha Naskh"/>
              </a:rPr>
              <a:t>عَنْ أَبِي هُرَيْرَةَ، أَنَّ رَسُولَ اللَّهِ صلى الله عليه وسلم قَالَ ‏"‏ أَتَدْرُونَ مَا الْمُفْلِسُ ‏"‏ ‏.‏ قَالُوا الْمُفْلِسُ فِينَا مَنْ لاَ دِرْهَمَ لَهُ وَلاَ مَتَاعَ ‏.‏ فَقَالَ ‏"‏ إِنَّ الْمُفْلِسَ مِنْ أُمَّتِي يَأْتِي يَوْمَ الْقِيَامَةِ بِصَلاَةٍ وَصِيَامٍ وَزَكَاةٍ وَيَأْتِي قَدْ شَتَمَ هَذَا وَقَذَفَ هَذَا وَأَكَلَ مَالَ هَذَا وَسَفَكَ دَمَ هَذَا وَضَرَبَ هَذَا فَيُعْطَى هَذَا مِنْ حَسَنَاتِهِ وَهَذَا مِنْ حَسَنَاتِهِ فَإِنْ فَنِيَتْ حَسَنَاتُهُ قَبْلَ أَنْ يُقْضَى مَا عَلَيْهِ أُخِذَ مِنْ خَطَايَاهُمْ فَطُرِحَتْ عَلَيْهِ ثُمَّ طُرِحَ فِي النَّارِ ‏"‏ ‏.</a:t>
            </a:r>
            <a:endParaRPr lang="en-US" sz="2400" dirty="0"/>
          </a:p>
        </p:txBody>
      </p:sp>
      <p:sp>
        <p:nvSpPr>
          <p:cNvPr id="5" name="Rectangle 4">
            <a:extLst>
              <a:ext uri="{FF2B5EF4-FFF2-40B4-BE49-F238E27FC236}">
                <a16:creationId xmlns:a16="http://schemas.microsoft.com/office/drawing/2014/main" id="{468EDF28-E161-4CA0-AE00-60547667B72E}"/>
              </a:ext>
            </a:extLst>
          </p:cNvPr>
          <p:cNvSpPr/>
          <p:nvPr/>
        </p:nvSpPr>
        <p:spPr>
          <a:xfrm>
            <a:off x="1075766" y="2497733"/>
            <a:ext cx="9235887" cy="3385542"/>
          </a:xfrm>
          <a:prstGeom prst="rect">
            <a:avLst/>
          </a:prstGeom>
        </p:spPr>
        <p:txBody>
          <a:bodyPr wrap="square">
            <a:spAutoFit/>
          </a:bodyPr>
          <a:lstStyle/>
          <a:p>
            <a:r>
              <a:rPr lang="en-US" sz="1600" dirty="0"/>
              <a:t>Abu Huraira reported Allah's Messenger (</a:t>
            </a:r>
            <a:r>
              <a:rPr lang="ar-SA" sz="1600" dirty="0"/>
              <a:t>ﷺ) </a:t>
            </a:r>
            <a:r>
              <a:rPr lang="en-US" sz="1600" dirty="0"/>
              <a:t>as saying:</a:t>
            </a:r>
          </a:p>
          <a:p>
            <a:r>
              <a:rPr lang="en-US" sz="2000" dirty="0"/>
              <a:t>Do you know who is poor? They (the Companions of the Holy Prophet) said: A poor man amongst us is one who has neither dirham with him nor wealth. He (the Holy Prophet) said: The poor of my </a:t>
            </a:r>
            <a:r>
              <a:rPr lang="en-US" sz="2000" dirty="0" err="1"/>
              <a:t>Umma</a:t>
            </a:r>
            <a:r>
              <a:rPr lang="en-US" sz="2000" dirty="0"/>
              <a:t> would be he who would come on the Day of Resurrection with prayers and fasts and Zakat but (he would find himself bankrupt on that day as he would have exhausted his funds of virtues) since he hurled abuses upon others, brought calumny against others and unlawfully consumed the wealth of others and shed the blood of others and beat others, and his virtues would be credited to the account of one (who suffered at his hand). And if his good deeds fall short to clear the account, then his sins would be entered in (his account) and he would be thrown in the Hell-Fire.</a:t>
            </a:r>
          </a:p>
          <a:p>
            <a:r>
              <a:rPr lang="en-US" dirty="0">
                <a:hlinkClick r:id="rId2"/>
              </a:rPr>
              <a:t>https://sunnah.com/muslim/45/77</a:t>
            </a:r>
            <a:endParaRPr lang="en-US" dirty="0"/>
          </a:p>
        </p:txBody>
      </p:sp>
    </p:spTree>
    <p:extLst>
      <p:ext uri="{BB962C8B-B14F-4D97-AF65-F5344CB8AC3E}">
        <p14:creationId xmlns:p14="http://schemas.microsoft.com/office/powerpoint/2010/main" val="4097600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F8BB9-6F90-411C-9A13-F5DE335A8582}"/>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3D1D141E-6DAA-4B5B-863C-A1EC3589EC3D}"/>
              </a:ext>
            </a:extLst>
          </p:cNvPr>
          <p:cNvSpPr>
            <a:spLocks noGrp="1"/>
          </p:cNvSpPr>
          <p:nvPr>
            <p:ph type="ftr" sz="quarter" idx="11"/>
          </p:nvPr>
        </p:nvSpPr>
        <p:spPr/>
        <p:txBody>
          <a:bodyPr/>
          <a:lstStyle/>
          <a:p>
            <a:r>
              <a:rPr lang="en-US"/>
              <a:t>Ishaq</a:t>
            </a:r>
            <a:endParaRPr lang="en-US" dirty="0"/>
          </a:p>
        </p:txBody>
      </p:sp>
      <p:pic>
        <p:nvPicPr>
          <p:cNvPr id="4" name="Picture 3">
            <a:extLst>
              <a:ext uri="{FF2B5EF4-FFF2-40B4-BE49-F238E27FC236}">
                <a16:creationId xmlns:a16="http://schemas.microsoft.com/office/drawing/2014/main" id="{6B999E73-BCBB-46DD-8269-91E672510B63}"/>
              </a:ext>
            </a:extLst>
          </p:cNvPr>
          <p:cNvPicPr>
            <a:picLocks noChangeAspect="1"/>
          </p:cNvPicPr>
          <p:nvPr/>
        </p:nvPicPr>
        <p:blipFill>
          <a:blip r:embed="rId3"/>
          <a:stretch>
            <a:fillRect/>
          </a:stretch>
        </p:blipFill>
        <p:spPr>
          <a:xfrm>
            <a:off x="1790025" y="421341"/>
            <a:ext cx="7736445" cy="1757905"/>
          </a:xfrm>
          <a:prstGeom prst="rect">
            <a:avLst/>
          </a:prstGeom>
        </p:spPr>
      </p:pic>
      <p:sp>
        <p:nvSpPr>
          <p:cNvPr id="5" name="Rectangle 4">
            <a:extLst>
              <a:ext uri="{FF2B5EF4-FFF2-40B4-BE49-F238E27FC236}">
                <a16:creationId xmlns:a16="http://schemas.microsoft.com/office/drawing/2014/main" id="{D1B38D9E-6FB5-4676-B1C3-B45A1932E359}"/>
              </a:ext>
            </a:extLst>
          </p:cNvPr>
          <p:cNvSpPr/>
          <p:nvPr/>
        </p:nvSpPr>
        <p:spPr>
          <a:xfrm>
            <a:off x="1790025" y="2271261"/>
            <a:ext cx="7736445" cy="1938992"/>
          </a:xfrm>
          <a:prstGeom prst="rect">
            <a:avLst/>
          </a:prstGeom>
        </p:spPr>
        <p:txBody>
          <a:bodyPr wrap="square">
            <a:spAutoFit/>
          </a:bodyPr>
          <a:lstStyle/>
          <a:p>
            <a:r>
              <a:rPr lang="en-US" sz="2400" dirty="0"/>
              <a:t>Abu </a:t>
            </a:r>
            <a:r>
              <a:rPr lang="en-US" sz="2400" dirty="0" err="1"/>
              <a:t>Hurayrah</a:t>
            </a:r>
            <a:r>
              <a:rPr lang="en-US" sz="2400" dirty="0"/>
              <a:t>, also reported that the Prophet ii said:</a:t>
            </a:r>
          </a:p>
          <a:p>
            <a:r>
              <a:rPr lang="en-US" sz="2400" dirty="0"/>
              <a:t>"Whoever usurps the land of somebody unjustly, his neck</a:t>
            </a:r>
          </a:p>
          <a:p>
            <a:r>
              <a:rPr lang="en-US" sz="2400" dirty="0"/>
              <a:t>would be chained down with it down to the seven earths ( on</a:t>
            </a:r>
          </a:p>
          <a:p>
            <a:r>
              <a:rPr lang="en-US" sz="2400" dirty="0"/>
              <a:t>the Day of Resurrection)."</a:t>
            </a:r>
            <a:endParaRPr lang="ar-SA" sz="2400" dirty="0"/>
          </a:p>
          <a:p>
            <a:endParaRPr lang="en-US" sz="2400" dirty="0"/>
          </a:p>
        </p:txBody>
      </p:sp>
    </p:spTree>
    <p:extLst>
      <p:ext uri="{BB962C8B-B14F-4D97-AF65-F5344CB8AC3E}">
        <p14:creationId xmlns:p14="http://schemas.microsoft.com/office/powerpoint/2010/main" val="3304514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41F14C-1649-40D9-A3F6-FE1FD89D64EF}"/>
              </a:ext>
            </a:extLst>
          </p:cNvPr>
          <p:cNvSpPr>
            <a:spLocks noGrp="1"/>
          </p:cNvSpPr>
          <p:nvPr>
            <p:ph type="title"/>
          </p:nvPr>
        </p:nvSpPr>
        <p:spPr/>
        <p:txBody>
          <a:bodyPr/>
          <a:lstStyle/>
          <a:p>
            <a:r>
              <a:rPr lang="en-US" dirty="0"/>
              <a:t>Watch Out!</a:t>
            </a:r>
          </a:p>
        </p:txBody>
      </p:sp>
      <p:sp>
        <p:nvSpPr>
          <p:cNvPr id="7" name="Content Placeholder 6">
            <a:extLst>
              <a:ext uri="{FF2B5EF4-FFF2-40B4-BE49-F238E27FC236}">
                <a16:creationId xmlns:a16="http://schemas.microsoft.com/office/drawing/2014/main" id="{AF636640-DF89-491F-975C-9B3806641007}"/>
              </a:ext>
            </a:extLst>
          </p:cNvPr>
          <p:cNvSpPr>
            <a:spLocks noGrp="1"/>
          </p:cNvSpPr>
          <p:nvPr>
            <p:ph sz="quarter" idx="13"/>
          </p:nvPr>
        </p:nvSpPr>
        <p:spPr/>
        <p:txBody>
          <a:bodyPr/>
          <a:lstStyle/>
          <a:p>
            <a:endParaRPr lang="en-US" dirty="0"/>
          </a:p>
        </p:txBody>
      </p:sp>
      <p:sp>
        <p:nvSpPr>
          <p:cNvPr id="2" name="Date Placeholder 1">
            <a:extLst>
              <a:ext uri="{FF2B5EF4-FFF2-40B4-BE49-F238E27FC236}">
                <a16:creationId xmlns:a16="http://schemas.microsoft.com/office/drawing/2014/main" id="{873800E8-6AF8-4CD4-A61F-99E0774B4EC7}"/>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EF27197A-80DF-424C-BFC2-63F031414D98}"/>
              </a:ext>
            </a:extLst>
          </p:cNvPr>
          <p:cNvSpPr>
            <a:spLocks noGrp="1"/>
          </p:cNvSpPr>
          <p:nvPr>
            <p:ph type="ftr" sz="quarter" idx="11"/>
          </p:nvPr>
        </p:nvSpPr>
        <p:spPr/>
        <p:txBody>
          <a:bodyPr/>
          <a:lstStyle/>
          <a:p>
            <a:r>
              <a:rPr lang="en-US"/>
              <a:t>Ishaq</a:t>
            </a:r>
            <a:endParaRPr lang="en-US" dirty="0"/>
          </a:p>
        </p:txBody>
      </p:sp>
      <p:pic>
        <p:nvPicPr>
          <p:cNvPr id="4" name="Picture 3">
            <a:extLst>
              <a:ext uri="{FF2B5EF4-FFF2-40B4-BE49-F238E27FC236}">
                <a16:creationId xmlns:a16="http://schemas.microsoft.com/office/drawing/2014/main" id="{8E893873-22E2-48EA-BC30-EB2A2D3CE3D3}"/>
              </a:ext>
            </a:extLst>
          </p:cNvPr>
          <p:cNvPicPr>
            <a:picLocks noChangeAspect="1"/>
          </p:cNvPicPr>
          <p:nvPr/>
        </p:nvPicPr>
        <p:blipFill>
          <a:blip r:embed="rId2"/>
          <a:stretch>
            <a:fillRect/>
          </a:stretch>
        </p:blipFill>
        <p:spPr>
          <a:xfrm>
            <a:off x="2135230" y="2503874"/>
            <a:ext cx="7180516" cy="1575271"/>
          </a:xfrm>
          <a:prstGeom prst="rect">
            <a:avLst/>
          </a:prstGeom>
        </p:spPr>
      </p:pic>
      <p:sp>
        <p:nvSpPr>
          <p:cNvPr id="5" name="Rectangle 4">
            <a:extLst>
              <a:ext uri="{FF2B5EF4-FFF2-40B4-BE49-F238E27FC236}">
                <a16:creationId xmlns:a16="http://schemas.microsoft.com/office/drawing/2014/main" id="{52EC9BCF-7BE6-43CE-9128-13EDE2B0BAC3}"/>
              </a:ext>
            </a:extLst>
          </p:cNvPr>
          <p:cNvSpPr/>
          <p:nvPr/>
        </p:nvSpPr>
        <p:spPr>
          <a:xfrm>
            <a:off x="2326555" y="4491318"/>
            <a:ext cx="7180516" cy="1200329"/>
          </a:xfrm>
          <a:prstGeom prst="rect">
            <a:avLst/>
          </a:prstGeom>
        </p:spPr>
        <p:txBody>
          <a:bodyPr wrap="square">
            <a:spAutoFit/>
          </a:bodyPr>
          <a:lstStyle/>
          <a:p>
            <a:r>
              <a:rPr lang="en-US" sz="2400" dirty="0"/>
              <a:t>There are many traditions about this subject, so no one</a:t>
            </a:r>
          </a:p>
          <a:p>
            <a:r>
              <a:rPr lang="en-US" sz="2400" dirty="0"/>
              <a:t>should disregard them, indulging in sins, and remain</a:t>
            </a:r>
          </a:p>
          <a:p>
            <a:r>
              <a:rPr lang="en-US" sz="2400" dirty="0"/>
              <a:t>attached to his good opinion of his Lord!</a:t>
            </a:r>
          </a:p>
        </p:txBody>
      </p:sp>
    </p:spTree>
    <p:extLst>
      <p:ext uri="{BB962C8B-B14F-4D97-AF65-F5344CB8AC3E}">
        <p14:creationId xmlns:p14="http://schemas.microsoft.com/office/powerpoint/2010/main" val="39772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0BF3-00CD-4166-AD8E-7E8ECAB75F17}"/>
              </a:ext>
            </a:extLst>
          </p:cNvPr>
          <p:cNvSpPr>
            <a:spLocks noGrp="1"/>
          </p:cNvSpPr>
          <p:nvPr>
            <p:ph type="title"/>
          </p:nvPr>
        </p:nvSpPr>
        <p:spPr/>
        <p:txBody>
          <a:bodyPr/>
          <a:lstStyle/>
          <a:p>
            <a:pPr algn="ctr"/>
            <a:r>
              <a:rPr lang="en-US" dirty="0"/>
              <a:t>Major BOOK Topics</a:t>
            </a:r>
          </a:p>
        </p:txBody>
      </p:sp>
      <p:sp>
        <p:nvSpPr>
          <p:cNvPr id="3" name="Content Placeholder 2">
            <a:extLst>
              <a:ext uri="{FF2B5EF4-FFF2-40B4-BE49-F238E27FC236}">
                <a16:creationId xmlns:a16="http://schemas.microsoft.com/office/drawing/2014/main" id="{C91A1AF3-AD48-476F-BC3B-F16264B3B8B3}"/>
              </a:ext>
            </a:extLst>
          </p:cNvPr>
          <p:cNvSpPr>
            <a:spLocks noGrp="1"/>
          </p:cNvSpPr>
          <p:nvPr>
            <p:ph idx="1"/>
          </p:nvPr>
        </p:nvSpPr>
        <p:spPr>
          <a:xfrm>
            <a:off x="1103312" y="1447800"/>
            <a:ext cx="8946541" cy="4800599"/>
          </a:xfrm>
        </p:spPr>
        <p:txBody>
          <a:bodyPr>
            <a:normAutofit fontScale="92500" lnSpcReduction="10000"/>
          </a:bodyPr>
          <a:lstStyle/>
          <a:p>
            <a:r>
              <a:rPr lang="en-US" dirty="0"/>
              <a:t>Supplication</a:t>
            </a:r>
          </a:p>
          <a:p>
            <a:r>
              <a:rPr lang="en-US" dirty="0"/>
              <a:t>Self Deception</a:t>
            </a:r>
          </a:p>
          <a:p>
            <a:r>
              <a:rPr lang="en-US" dirty="0"/>
              <a:t>Hope</a:t>
            </a:r>
          </a:p>
          <a:p>
            <a:r>
              <a:rPr lang="en-US" dirty="0"/>
              <a:t>Effects of Sins</a:t>
            </a:r>
          </a:p>
          <a:p>
            <a:r>
              <a:rPr lang="en-US" dirty="0"/>
              <a:t>Legislated Punishments</a:t>
            </a:r>
          </a:p>
          <a:p>
            <a:r>
              <a:rPr lang="en-US" dirty="0"/>
              <a:t>Major and Minor Sins</a:t>
            </a:r>
          </a:p>
          <a:p>
            <a:r>
              <a:rPr lang="en-US" dirty="0"/>
              <a:t>Worshipping Allah Alone</a:t>
            </a:r>
          </a:p>
          <a:p>
            <a:r>
              <a:rPr lang="en-US" dirty="0"/>
              <a:t>Types of Polytheism in Worship, Oaths, Pride, Tyranny and Oppression, Murder, Fornication, Homosexuality, Lust</a:t>
            </a:r>
          </a:p>
          <a:p>
            <a:r>
              <a:rPr lang="en-US" dirty="0"/>
              <a:t>Types of Love</a:t>
            </a:r>
          </a:p>
          <a:p>
            <a:r>
              <a:rPr lang="en-US" sz="2400" b="1" dirty="0"/>
              <a:t>LOVE is the basis of every religion</a:t>
            </a:r>
          </a:p>
        </p:txBody>
      </p:sp>
      <p:sp>
        <p:nvSpPr>
          <p:cNvPr id="4" name="Date Placeholder 3">
            <a:extLst>
              <a:ext uri="{FF2B5EF4-FFF2-40B4-BE49-F238E27FC236}">
                <a16:creationId xmlns:a16="http://schemas.microsoft.com/office/drawing/2014/main" id="{0FF933B1-5BCC-4E14-AE5D-9545951A66A6}"/>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20410B45-C357-4FF5-9646-9CBDE2222901}"/>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48588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E183-241E-4EF1-907A-F99DE283351D}"/>
              </a:ext>
            </a:extLst>
          </p:cNvPr>
          <p:cNvSpPr>
            <a:spLocks noGrp="1"/>
          </p:cNvSpPr>
          <p:nvPr>
            <p:ph type="title"/>
          </p:nvPr>
        </p:nvSpPr>
        <p:spPr/>
        <p:txBody>
          <a:bodyPr/>
          <a:lstStyle/>
          <a:p>
            <a:r>
              <a:rPr lang="en-US" dirty="0"/>
              <a:t>Do Worldly Blessings IMPLY ALLAH’s LOVE?</a:t>
            </a:r>
          </a:p>
        </p:txBody>
      </p:sp>
      <p:sp>
        <p:nvSpPr>
          <p:cNvPr id="3" name="Content Placeholder 2">
            <a:extLst>
              <a:ext uri="{FF2B5EF4-FFF2-40B4-BE49-F238E27FC236}">
                <a16:creationId xmlns:a16="http://schemas.microsoft.com/office/drawing/2014/main" id="{DD052BA2-1724-46A8-AB21-0C3D4EE7F5C7}"/>
              </a:ext>
            </a:extLst>
          </p:cNvPr>
          <p:cNvSpPr>
            <a:spLocks noGrp="1"/>
          </p:cNvSpPr>
          <p:nvPr>
            <p:ph sz="quarter" idx="13"/>
          </p:nvPr>
        </p:nvSpPr>
        <p:spPr>
          <a:xfrm>
            <a:off x="913149" y="1828800"/>
            <a:ext cx="10364451" cy="3962399"/>
          </a:xfrm>
        </p:spPr>
        <p:txBody>
          <a:bodyPr>
            <a:normAutofit/>
          </a:bodyPr>
          <a:lstStyle/>
          <a:p>
            <a:pPr marL="0" indent="0" algn="r">
              <a:buNone/>
            </a:pPr>
            <a:r>
              <a:rPr lang="ar-SA" sz="2400" dirty="0"/>
              <a:t>فَلَمَّا نَسُوا مَا ذُكِّرُوا بِهِ فَتَحْنَا عَلَيْهِمْ أَبْوَابَ كُلِّ شَيْءٍ حَتَّىٰ إِذَا فَرِحُوا بِمَا أُوتُوا أَخَذْنَاهُم بَغْتَةً فَإِذَا هُم مُّبْلِسُونَ ﴿٤٤﴾</a:t>
            </a:r>
            <a:endParaRPr lang="en-US" sz="2400" dirty="0"/>
          </a:p>
          <a:p>
            <a:pPr marL="0" indent="0">
              <a:buNone/>
            </a:pPr>
            <a:r>
              <a:rPr lang="en-US" sz="2400" dirty="0"/>
              <a:t>So when they forgot that by which they had been reminded, We opened to them the doors of every [good] thing until, when they rejoiced in that which they were given, We seized them suddenly, and they were [then] in despair. (6:44)</a:t>
            </a:r>
          </a:p>
          <a:p>
            <a:pPr marL="0" indent="0">
              <a:buNone/>
            </a:pPr>
            <a:r>
              <a:rPr lang="ar-SA" sz="2400" dirty="0"/>
              <a:t>سورة الأنعام</a:t>
            </a:r>
            <a:endParaRPr lang="en-US" sz="2400" dirty="0"/>
          </a:p>
        </p:txBody>
      </p:sp>
      <p:sp>
        <p:nvSpPr>
          <p:cNvPr id="4" name="Date Placeholder 3">
            <a:extLst>
              <a:ext uri="{FF2B5EF4-FFF2-40B4-BE49-F238E27FC236}">
                <a16:creationId xmlns:a16="http://schemas.microsoft.com/office/drawing/2014/main" id="{28322A77-C372-4181-86F1-B0D3068B4D47}"/>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818C3671-6268-4631-AA47-AA32560CA19E}"/>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2331230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97C768E-B915-4AFA-9CD5-D9D80D947ADD}"/>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BE406570-F36B-4C2D-BC5C-145E9767A2EA}"/>
              </a:ext>
            </a:extLst>
          </p:cNvPr>
          <p:cNvSpPr>
            <a:spLocks noGrp="1"/>
          </p:cNvSpPr>
          <p:nvPr>
            <p:ph type="ftr" sz="quarter" idx="11"/>
          </p:nvPr>
        </p:nvSpPr>
        <p:spPr/>
        <p:txBody>
          <a:bodyPr/>
          <a:lstStyle/>
          <a:p>
            <a:r>
              <a:rPr lang="en-US"/>
              <a:t>Ishaq</a:t>
            </a:r>
            <a:endParaRPr lang="en-US" dirty="0"/>
          </a:p>
        </p:txBody>
      </p:sp>
      <p:sp>
        <p:nvSpPr>
          <p:cNvPr id="6" name="Rectangle 5">
            <a:extLst>
              <a:ext uri="{FF2B5EF4-FFF2-40B4-BE49-F238E27FC236}">
                <a16:creationId xmlns:a16="http://schemas.microsoft.com/office/drawing/2014/main" id="{50A76824-AE04-4916-8178-C21B72FD8470}"/>
              </a:ext>
            </a:extLst>
          </p:cNvPr>
          <p:cNvSpPr/>
          <p:nvPr/>
        </p:nvSpPr>
        <p:spPr>
          <a:xfrm>
            <a:off x="1685365" y="766047"/>
            <a:ext cx="8821270" cy="4770537"/>
          </a:xfrm>
          <a:prstGeom prst="rect">
            <a:avLst/>
          </a:prstGeom>
        </p:spPr>
        <p:txBody>
          <a:bodyPr wrap="square">
            <a:spAutoFit/>
          </a:bodyPr>
          <a:lstStyle/>
          <a:p>
            <a:pPr algn="r"/>
            <a:r>
              <a:rPr lang="ar-SA" sz="2800" dirty="0"/>
              <a:t>وَلَوْلَا أَن يَكُونَ النَّاسُ أُمَّةً وَاحِدَةً لَّجَعَلْنَا لِمَن يَكْفُرُ بِالرَّحْمَـٰنِ لِبُيُوتِهِمْ سُقُفًا مِّن فِضَّةٍ وَمَعَارِجَ عَلَيْهَا يَظْهَرُونَ ﴿٣٣﴾</a:t>
            </a:r>
            <a:endParaRPr lang="en-US" sz="2800" dirty="0"/>
          </a:p>
          <a:p>
            <a:pPr algn="r"/>
            <a:r>
              <a:rPr lang="ar-SA" sz="2800" dirty="0"/>
              <a:t>وَلِبُيُوتِهِمْ أَبْوَابًا وَسُرُرًا عَلَيْهَا يَتَّكِئُونَ ﴿٣٤﴾ وَزُخْرُفًا ۚ وَإِن كُلُّ ذَٰلِكَ لَمَّا مَتَاعُ الْحَيَاةِ الدُّنْيَا ۚ وَالْآخِرَةُ عِندَ رَبِّكَ لِلْمُتَّقِينَ ﴿٣٥﴾ </a:t>
            </a:r>
            <a:endParaRPr lang="en-US" sz="2800" dirty="0"/>
          </a:p>
          <a:p>
            <a:r>
              <a:rPr lang="en-US" sz="2400" dirty="0"/>
              <a:t>And if it were not that the people would become one community [of disbelievers], We would have made for those who disbelieve in the Most Merciful - for their houses - ceilings and stairways of silver upon which to mount (43:33) And for their houses - doors and couches [of silver] upon which to recline (43:34) And gold ornament. But all that is not but the enjoyment of worldly life. And the Hereafter with your Lord is for the righteous. (43:35)</a:t>
            </a:r>
          </a:p>
          <a:p>
            <a:r>
              <a:rPr lang="en-US" sz="2400" dirty="0"/>
              <a:t> </a:t>
            </a:r>
            <a:r>
              <a:rPr lang="ar-SA" sz="2400" dirty="0"/>
              <a:t>سورة الزخرف</a:t>
            </a:r>
            <a:endParaRPr lang="en-US" sz="2400" dirty="0"/>
          </a:p>
        </p:txBody>
      </p:sp>
    </p:spTree>
    <p:extLst>
      <p:ext uri="{BB962C8B-B14F-4D97-AF65-F5344CB8AC3E}">
        <p14:creationId xmlns:p14="http://schemas.microsoft.com/office/powerpoint/2010/main" val="2653994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68261-ACA8-42C0-A213-727C41348A4C}"/>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3B430381-DBFC-4EDC-B5B5-E8677F79E3FE}"/>
              </a:ext>
            </a:extLst>
          </p:cNvPr>
          <p:cNvSpPr>
            <a:spLocks noGrp="1"/>
          </p:cNvSpPr>
          <p:nvPr>
            <p:ph type="ftr" sz="quarter" idx="11"/>
          </p:nvPr>
        </p:nvSpPr>
        <p:spPr/>
        <p:txBody>
          <a:bodyPr/>
          <a:lstStyle/>
          <a:p>
            <a:r>
              <a:rPr lang="en-US"/>
              <a:t>Ishaq</a:t>
            </a:r>
            <a:endParaRPr lang="en-US" dirty="0"/>
          </a:p>
        </p:txBody>
      </p:sp>
      <p:sp>
        <p:nvSpPr>
          <p:cNvPr id="4" name="Rectangle 3">
            <a:extLst>
              <a:ext uri="{FF2B5EF4-FFF2-40B4-BE49-F238E27FC236}">
                <a16:creationId xmlns:a16="http://schemas.microsoft.com/office/drawing/2014/main" id="{84782639-B728-4590-A214-0EF21F5D6B94}"/>
              </a:ext>
            </a:extLst>
          </p:cNvPr>
          <p:cNvSpPr/>
          <p:nvPr/>
        </p:nvSpPr>
        <p:spPr>
          <a:xfrm>
            <a:off x="1963271" y="752599"/>
            <a:ext cx="8283388" cy="3108543"/>
          </a:xfrm>
          <a:prstGeom prst="rect">
            <a:avLst/>
          </a:prstGeom>
        </p:spPr>
        <p:txBody>
          <a:bodyPr wrap="square">
            <a:spAutoFit/>
          </a:bodyPr>
          <a:lstStyle/>
          <a:p>
            <a:pPr algn="r"/>
            <a:r>
              <a:rPr lang="ar-SA" sz="2800" dirty="0"/>
              <a:t>فَأَمَّا الْإِنسَانُ إِذَا مَا ابْتَلَاهُ رَبُّهُ فَأَكْرَمَهُ وَنَعَّمَهُ فَيَقُولُ رَبِّي أَكْرَمَنِ ﴿١٥﴾ وَأَمَّا إِذَا مَا ابْتَلَاهُ فَقَدَرَ عَلَيْهِ رِزْقَهُ فَيَقُولُ رَبِّي أَهَانَنِ ﴿١٦﴾</a:t>
            </a:r>
            <a:endParaRPr lang="en-US" sz="2800" dirty="0"/>
          </a:p>
          <a:p>
            <a:r>
              <a:rPr lang="ar-SA" sz="2800" dirty="0"/>
              <a:t> </a:t>
            </a:r>
            <a:r>
              <a:rPr lang="en-US" sz="2800" dirty="0"/>
              <a:t>And as for man, when his Lord tries him and [thus] is generous to him and favors him, he says, "My Lord has honored me." (89:15) But when He tries him and restricts his provision, he says, "My Lord has humiliated me." (89:16) </a:t>
            </a:r>
            <a:r>
              <a:rPr lang="ar-SA" sz="2800" dirty="0"/>
              <a:t>سورة الفجر</a:t>
            </a:r>
            <a:endParaRPr lang="en-US" sz="2800" dirty="0"/>
          </a:p>
        </p:txBody>
      </p:sp>
    </p:spTree>
    <p:extLst>
      <p:ext uri="{BB962C8B-B14F-4D97-AF65-F5344CB8AC3E}">
        <p14:creationId xmlns:p14="http://schemas.microsoft.com/office/powerpoint/2010/main" val="3743706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CE0381-D0D0-4647-BCB3-C6BFE3E74A6B}"/>
              </a:ext>
            </a:extLst>
          </p:cNvPr>
          <p:cNvSpPr>
            <a:spLocks noGrp="1"/>
          </p:cNvSpPr>
          <p:nvPr>
            <p:ph type="title"/>
          </p:nvPr>
        </p:nvSpPr>
        <p:spPr>
          <a:xfrm>
            <a:off x="913775" y="618518"/>
            <a:ext cx="10364451" cy="564824"/>
          </a:xfrm>
        </p:spPr>
        <p:txBody>
          <a:bodyPr>
            <a:normAutofit fontScale="90000"/>
          </a:bodyPr>
          <a:lstStyle/>
          <a:p>
            <a:r>
              <a:rPr lang="en-US" dirty="0"/>
              <a:t>A FLY – A REVIEW of the text</a:t>
            </a:r>
          </a:p>
        </p:txBody>
      </p:sp>
      <p:sp>
        <p:nvSpPr>
          <p:cNvPr id="2" name="Date Placeholder 1">
            <a:extLst>
              <a:ext uri="{FF2B5EF4-FFF2-40B4-BE49-F238E27FC236}">
                <a16:creationId xmlns:a16="http://schemas.microsoft.com/office/drawing/2014/main" id="{834B55BB-F005-43B8-B880-D62C13114792}"/>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50D6DD5B-9CBB-44B9-957F-C514AB0F25F8}"/>
              </a:ext>
            </a:extLst>
          </p:cNvPr>
          <p:cNvSpPr>
            <a:spLocks noGrp="1"/>
          </p:cNvSpPr>
          <p:nvPr>
            <p:ph type="ftr" sz="quarter" idx="11"/>
          </p:nvPr>
        </p:nvSpPr>
        <p:spPr/>
        <p:txBody>
          <a:bodyPr/>
          <a:lstStyle/>
          <a:p>
            <a:r>
              <a:rPr lang="en-US"/>
              <a:t>Ishaq</a:t>
            </a:r>
            <a:endParaRPr lang="en-US" dirty="0"/>
          </a:p>
        </p:txBody>
      </p:sp>
      <p:sp>
        <p:nvSpPr>
          <p:cNvPr id="9" name="Content Placeholder 8">
            <a:extLst>
              <a:ext uri="{FF2B5EF4-FFF2-40B4-BE49-F238E27FC236}">
                <a16:creationId xmlns:a16="http://schemas.microsoft.com/office/drawing/2014/main" id="{B883C59C-6C14-44BA-84B0-494E173FD7ED}"/>
              </a:ext>
            </a:extLst>
          </p:cNvPr>
          <p:cNvSpPr>
            <a:spLocks noGrp="1"/>
          </p:cNvSpPr>
          <p:nvPr>
            <p:ph sz="quarter" idx="13"/>
          </p:nvPr>
        </p:nvSpPr>
        <p:spPr>
          <a:xfrm>
            <a:off x="806825" y="1344706"/>
            <a:ext cx="10470776" cy="4538569"/>
          </a:xfrm>
        </p:spPr>
        <p:txBody>
          <a:bodyPr>
            <a:normAutofit fontScale="92500"/>
          </a:bodyPr>
          <a:lstStyle/>
          <a:p>
            <a:pPr marL="0" indent="0">
              <a:buNone/>
            </a:pPr>
            <a:r>
              <a:rPr lang="en-US" sz="1800" cap="none" dirty="0">
                <a:latin typeface="Times New Roman" panose="02020603050405020304" pitchFamily="18" charset="0"/>
                <a:cs typeface="Times New Roman" panose="02020603050405020304" pitchFamily="18" charset="0"/>
              </a:rPr>
              <a:t>Imam Ahmad said:</a:t>
            </a:r>
          </a:p>
          <a:p>
            <a:pPr marL="0" indent="0">
              <a:buNone/>
            </a:pPr>
            <a:r>
              <a:rPr lang="en-US" sz="1800" cap="none" dirty="0">
                <a:latin typeface="Times New Roman" panose="02020603050405020304" pitchFamily="18" charset="0"/>
                <a:cs typeface="Times New Roman" panose="02020603050405020304" pitchFamily="18" charset="0"/>
              </a:rPr>
              <a:t> "Abu </a:t>
            </a:r>
            <a:r>
              <a:rPr lang="en-US" sz="1800" cap="none" dirty="0" err="1">
                <a:latin typeface="Times New Roman" panose="02020603050405020304" pitchFamily="18" charset="0"/>
                <a:cs typeface="Times New Roman" panose="02020603050405020304" pitchFamily="18" charset="0"/>
              </a:rPr>
              <a:t>Mu'awiyah</a:t>
            </a:r>
            <a:r>
              <a:rPr lang="en-US" sz="1800" cap="none" dirty="0">
                <a:latin typeface="Times New Roman" panose="02020603050405020304" pitchFamily="18" charset="0"/>
                <a:cs typeface="Times New Roman" panose="02020603050405020304" pitchFamily="18" charset="0"/>
              </a:rPr>
              <a:t> reported that </a:t>
            </a:r>
            <a:r>
              <a:rPr lang="en-US" sz="1800" cap="none" dirty="0" err="1">
                <a:latin typeface="Times New Roman" panose="02020603050405020304" pitchFamily="18" charset="0"/>
                <a:cs typeface="Times New Roman" panose="02020603050405020304" pitchFamily="18" charset="0"/>
              </a:rPr>
              <a:t>AlA'mash</a:t>
            </a:r>
            <a:r>
              <a:rPr lang="en-US" sz="1800" cap="none" dirty="0">
                <a:latin typeface="Times New Roman" panose="02020603050405020304" pitchFamily="18" charset="0"/>
                <a:cs typeface="Times New Roman" panose="02020603050405020304" pitchFamily="18" charset="0"/>
              </a:rPr>
              <a:t> narrated from Salman bin </a:t>
            </a:r>
            <a:r>
              <a:rPr lang="en-US" sz="1800" cap="none" dirty="0" err="1">
                <a:latin typeface="Times New Roman" panose="02020603050405020304" pitchFamily="18" charset="0"/>
                <a:cs typeface="Times New Roman" panose="02020603050405020304" pitchFamily="18" charset="0"/>
              </a:rPr>
              <a:t>Maysarah</a:t>
            </a:r>
            <a:r>
              <a:rPr lang="en-US" sz="1800" cap="none" dirty="0">
                <a:latin typeface="Times New Roman" panose="02020603050405020304" pitchFamily="18" charset="0"/>
                <a:cs typeface="Times New Roman" panose="02020603050405020304" pitchFamily="18" charset="0"/>
              </a:rPr>
              <a:t>, from Tariq bin Shihab, that the Prophet ; said: "</a:t>
            </a:r>
            <a:r>
              <a:rPr lang="en-US" sz="2400" cap="none" dirty="0">
                <a:latin typeface="Times New Roman" panose="02020603050405020304" pitchFamily="18" charset="0"/>
                <a:cs typeface="Times New Roman" panose="02020603050405020304" pitchFamily="18" charset="0"/>
              </a:rPr>
              <a:t>A man entered Paradise because of a fly, and another man entered the Hell-Fire because of a fly" The people asked: "Why, 0 Messenger of Allah?" he replied: "Two men passed by a group of people who had an idol they used to worship, however no one could pass through unless they offered something to their idol. The people said to one of them: Offer something to our idol. The man replied: 'I have nothing to offer.' They told him: 'Offer something, even a fly.' So he offered a fly to their god, and they let him go free, but he (later) was to end up in the Hell-Fire. They told the other: 'Offer something.’ He replied: 'I would never offer anything except to Allah.’ So they struck his neck ( executing him), and ( consequently) he  entered Paradise.“ </a:t>
            </a:r>
            <a:r>
              <a:rPr lang="en-US" sz="1800" cap="none" dirty="0">
                <a:latin typeface="Times New Roman" panose="02020603050405020304" pitchFamily="18" charset="0"/>
                <a:cs typeface="Times New Roman" panose="02020603050405020304" pitchFamily="18" charset="0"/>
              </a:rPr>
              <a:t>(pp.46-47 PDF)</a:t>
            </a:r>
          </a:p>
        </p:txBody>
      </p:sp>
    </p:spTree>
    <p:extLst>
      <p:ext uri="{BB962C8B-B14F-4D97-AF65-F5344CB8AC3E}">
        <p14:creationId xmlns:p14="http://schemas.microsoft.com/office/powerpoint/2010/main" val="4082558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BFE06-5629-4096-BE1C-B36608473749}"/>
              </a:ext>
            </a:extLst>
          </p:cNvPr>
          <p:cNvSpPr>
            <a:spLocks noGrp="1"/>
          </p:cNvSpPr>
          <p:nvPr>
            <p:ph type="title"/>
          </p:nvPr>
        </p:nvSpPr>
        <p:spPr>
          <a:xfrm>
            <a:off x="913775" y="1"/>
            <a:ext cx="10364451" cy="981634"/>
          </a:xfrm>
        </p:spPr>
        <p:txBody>
          <a:bodyPr/>
          <a:lstStyle/>
          <a:p>
            <a:r>
              <a:rPr lang="en-US" dirty="0"/>
              <a:t>Due to A Fly!</a:t>
            </a:r>
          </a:p>
        </p:txBody>
      </p:sp>
      <p:pic>
        <p:nvPicPr>
          <p:cNvPr id="6" name="Content Placeholder 5">
            <a:extLst>
              <a:ext uri="{FF2B5EF4-FFF2-40B4-BE49-F238E27FC236}">
                <a16:creationId xmlns:a16="http://schemas.microsoft.com/office/drawing/2014/main" id="{D479C693-8E3F-468F-BF08-288A9BCB6462}"/>
              </a:ext>
            </a:extLst>
          </p:cNvPr>
          <p:cNvPicPr>
            <a:picLocks noGrp="1" noChangeAspect="1"/>
          </p:cNvPicPr>
          <p:nvPr>
            <p:ph sz="quarter" idx="13"/>
          </p:nvPr>
        </p:nvPicPr>
        <p:blipFill>
          <a:blip r:embed="rId2"/>
          <a:stretch>
            <a:fillRect/>
          </a:stretch>
        </p:blipFill>
        <p:spPr>
          <a:xfrm>
            <a:off x="1470212" y="832730"/>
            <a:ext cx="9251576" cy="4887941"/>
          </a:xfrm>
          <a:prstGeom prst="rect">
            <a:avLst/>
          </a:prstGeom>
        </p:spPr>
      </p:pic>
      <p:sp>
        <p:nvSpPr>
          <p:cNvPr id="4" name="Date Placeholder 3">
            <a:extLst>
              <a:ext uri="{FF2B5EF4-FFF2-40B4-BE49-F238E27FC236}">
                <a16:creationId xmlns:a16="http://schemas.microsoft.com/office/drawing/2014/main" id="{278B7A6E-A20D-473C-8647-0E3AE7350233}"/>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809EACFD-9922-41E6-ACDF-D7814B3194EC}"/>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1462997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C06F30-6C68-4EF5-AFFF-16C84E5C9841}"/>
              </a:ext>
            </a:extLst>
          </p:cNvPr>
          <p:cNvSpPr>
            <a:spLocks noGrp="1"/>
          </p:cNvSpPr>
          <p:nvPr>
            <p:ph type="title"/>
          </p:nvPr>
        </p:nvSpPr>
        <p:spPr>
          <a:xfrm>
            <a:off x="913776" y="1"/>
            <a:ext cx="9924554" cy="654614"/>
          </a:xfrm>
        </p:spPr>
        <p:txBody>
          <a:bodyPr>
            <a:normAutofit fontScale="90000"/>
          </a:bodyPr>
          <a:lstStyle/>
          <a:p>
            <a:r>
              <a:rPr lang="en-US" dirty="0"/>
              <a:t>Report Review</a:t>
            </a:r>
            <a:br>
              <a:rPr lang="en-US" dirty="0"/>
            </a:br>
            <a:endParaRPr lang="en-US" dirty="0"/>
          </a:p>
        </p:txBody>
      </p:sp>
      <p:sp>
        <p:nvSpPr>
          <p:cNvPr id="8" name="Content Placeholder 7">
            <a:extLst>
              <a:ext uri="{FF2B5EF4-FFF2-40B4-BE49-F238E27FC236}">
                <a16:creationId xmlns:a16="http://schemas.microsoft.com/office/drawing/2014/main" id="{D0FB948D-6E26-462A-B5DD-F10A259D55B0}"/>
              </a:ext>
            </a:extLst>
          </p:cNvPr>
          <p:cNvSpPr>
            <a:spLocks noGrp="1"/>
          </p:cNvSpPr>
          <p:nvPr>
            <p:ph sz="quarter" idx="13"/>
          </p:nvPr>
        </p:nvSpPr>
        <p:spPr>
          <a:xfrm>
            <a:off x="1353046" y="5405526"/>
            <a:ext cx="9924554" cy="842873"/>
          </a:xfrm>
        </p:spPr>
        <p:txBody>
          <a:bodyPr>
            <a:normAutofit/>
          </a:bodyPr>
          <a:lstStyle/>
          <a:p>
            <a:pPr marL="0" indent="0">
              <a:buNone/>
            </a:pPr>
            <a:endParaRPr lang="en-US" dirty="0"/>
          </a:p>
          <a:p>
            <a:endParaRPr lang="en-US" dirty="0"/>
          </a:p>
        </p:txBody>
      </p:sp>
      <p:sp>
        <p:nvSpPr>
          <p:cNvPr id="4" name="Date Placeholder 3">
            <a:extLst>
              <a:ext uri="{FF2B5EF4-FFF2-40B4-BE49-F238E27FC236}">
                <a16:creationId xmlns:a16="http://schemas.microsoft.com/office/drawing/2014/main" id="{3A752BA6-4F49-41AD-B573-C2C05D310482}"/>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2E5DC0CD-7A70-4624-8228-080F61824254}"/>
              </a:ext>
            </a:extLst>
          </p:cNvPr>
          <p:cNvSpPr>
            <a:spLocks noGrp="1"/>
          </p:cNvSpPr>
          <p:nvPr>
            <p:ph type="ftr" sz="quarter" idx="11"/>
          </p:nvPr>
        </p:nvSpPr>
        <p:spPr/>
        <p:txBody>
          <a:bodyPr/>
          <a:lstStyle/>
          <a:p>
            <a:r>
              <a:rPr lang="en-US"/>
              <a:t>Ishaq</a:t>
            </a:r>
            <a:endParaRPr lang="en-US" dirty="0"/>
          </a:p>
        </p:txBody>
      </p:sp>
      <p:pic>
        <p:nvPicPr>
          <p:cNvPr id="6" name="Picture 5">
            <a:extLst>
              <a:ext uri="{FF2B5EF4-FFF2-40B4-BE49-F238E27FC236}">
                <a16:creationId xmlns:a16="http://schemas.microsoft.com/office/drawing/2014/main" id="{F8C0D114-A1E1-4D52-977C-90C8895ED3BF}"/>
              </a:ext>
            </a:extLst>
          </p:cNvPr>
          <p:cNvPicPr>
            <a:picLocks noChangeAspect="1"/>
          </p:cNvPicPr>
          <p:nvPr/>
        </p:nvPicPr>
        <p:blipFill>
          <a:blip r:embed="rId2"/>
          <a:stretch>
            <a:fillRect/>
          </a:stretch>
        </p:blipFill>
        <p:spPr>
          <a:xfrm>
            <a:off x="1196164" y="906745"/>
            <a:ext cx="8762533" cy="4246651"/>
          </a:xfrm>
          <a:prstGeom prst="rect">
            <a:avLst/>
          </a:prstGeom>
        </p:spPr>
      </p:pic>
      <p:graphicFrame>
        <p:nvGraphicFramePr>
          <p:cNvPr id="11" name="Table 11">
            <a:extLst>
              <a:ext uri="{FF2B5EF4-FFF2-40B4-BE49-F238E27FC236}">
                <a16:creationId xmlns:a16="http://schemas.microsoft.com/office/drawing/2014/main" id="{C434BA27-29BB-486B-97B6-5D6D8318431B}"/>
              </a:ext>
            </a:extLst>
          </p:cNvPr>
          <p:cNvGraphicFramePr>
            <a:graphicFrameLocks noGrp="1"/>
          </p:cNvGraphicFramePr>
          <p:nvPr>
            <p:extLst>
              <p:ext uri="{D42A27DB-BD31-4B8C-83A1-F6EECF244321}">
                <p14:modId xmlns:p14="http://schemas.microsoft.com/office/powerpoint/2010/main" val="3571102971"/>
              </p:ext>
            </p:extLst>
          </p:nvPr>
        </p:nvGraphicFramePr>
        <p:xfrm>
          <a:off x="1513430" y="538637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78035349"/>
                    </a:ext>
                  </a:extLst>
                </a:gridCol>
              </a:tblGrid>
              <a:tr h="370840">
                <a:tc>
                  <a:txBody>
                    <a:bodyPr/>
                    <a:lstStyle/>
                    <a:p>
                      <a:r>
                        <a:rPr lang="en-US" sz="1800" b="0" i="0" kern="1200" dirty="0">
                          <a:solidFill>
                            <a:schemeClr val="lt1"/>
                          </a:solidFill>
                          <a:effectLst/>
                          <a:latin typeface="+mn-lt"/>
                          <a:ea typeface="+mn-ea"/>
                          <a:cs typeface="+mn-cs"/>
                          <a:hlinkClick r:id="rId3"/>
                        </a:rPr>
                        <a:t>https://www.ahlalhdeeth.com/vb/showthread.php?t=93360</a:t>
                      </a:r>
                      <a:endParaRPr lang="en-US" dirty="0"/>
                    </a:p>
                  </a:txBody>
                  <a:tcPr>
                    <a:solidFill>
                      <a:schemeClr val="bg1"/>
                    </a:solidFill>
                  </a:tcPr>
                </a:tc>
                <a:extLst>
                  <a:ext uri="{0D108BD9-81ED-4DB2-BD59-A6C34878D82A}">
                    <a16:rowId xmlns:a16="http://schemas.microsoft.com/office/drawing/2014/main" val="1538895977"/>
                  </a:ext>
                </a:extLst>
              </a:tr>
            </a:tbl>
          </a:graphicData>
        </a:graphic>
      </p:graphicFrame>
    </p:spTree>
    <p:extLst>
      <p:ext uri="{BB962C8B-B14F-4D97-AF65-F5344CB8AC3E}">
        <p14:creationId xmlns:p14="http://schemas.microsoft.com/office/powerpoint/2010/main" val="3384180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324B-6E94-4B75-AF82-5CA79A3D1574}"/>
              </a:ext>
            </a:extLst>
          </p:cNvPr>
          <p:cNvSpPr>
            <a:spLocks noGrp="1"/>
          </p:cNvSpPr>
          <p:nvPr>
            <p:ph type="title"/>
          </p:nvPr>
        </p:nvSpPr>
        <p:spPr/>
        <p:txBody>
          <a:bodyPr/>
          <a:lstStyle/>
          <a:p>
            <a:r>
              <a:rPr lang="en-US" dirty="0"/>
              <a:t>Comments from Kitab al-</a:t>
            </a:r>
            <a:r>
              <a:rPr lang="en-US" dirty="0" err="1"/>
              <a:t>Tauhid</a:t>
            </a:r>
            <a:endParaRPr lang="en-US" dirty="0"/>
          </a:p>
        </p:txBody>
      </p:sp>
      <p:sp>
        <p:nvSpPr>
          <p:cNvPr id="3" name="Content Placeholder 2">
            <a:extLst>
              <a:ext uri="{FF2B5EF4-FFF2-40B4-BE49-F238E27FC236}">
                <a16:creationId xmlns:a16="http://schemas.microsoft.com/office/drawing/2014/main" id="{54ABFC15-0053-400B-8230-34F7F5576505}"/>
              </a:ext>
            </a:extLst>
          </p:cNvPr>
          <p:cNvSpPr>
            <a:spLocks noGrp="1"/>
          </p:cNvSpPr>
          <p:nvPr>
            <p:ph sz="quarter" idx="13"/>
          </p:nvPr>
        </p:nvSpPr>
        <p:spPr>
          <a:xfrm>
            <a:off x="913774" y="1842248"/>
            <a:ext cx="10363826" cy="3948952"/>
          </a:xfrm>
        </p:spPr>
        <p:txBody>
          <a:bodyPr>
            <a:normAutofit/>
          </a:bodyPr>
          <a:lstStyle/>
          <a:p>
            <a:pPr marL="0" indent="0">
              <a:buNone/>
            </a:pPr>
            <a:r>
              <a:rPr lang="en-US" dirty="0"/>
              <a:t>8) The mentioned story of the fly is a tremendous story.</a:t>
            </a:r>
          </a:p>
          <a:p>
            <a:pPr marL="0" indent="0">
              <a:buNone/>
            </a:pPr>
            <a:r>
              <a:rPr lang="en-US" dirty="0"/>
              <a:t>9) The person who presented a fly to the idol went to Hell though not intending to do such an act (beforehand). Indeed, he did it to save himself from the threat of idolaters.</a:t>
            </a:r>
          </a:p>
          <a:p>
            <a:pPr marL="0" indent="0">
              <a:buNone/>
            </a:pPr>
            <a:r>
              <a:rPr lang="en-US" dirty="0"/>
              <a:t>10) Knowing the extent of how hated Shirk is to the hearts of the believers seeing how the man was patient in facing execution and he did not give in to their demand in spite of the fact that they only demanded an external act from him.</a:t>
            </a:r>
          </a:p>
          <a:p>
            <a:pPr marL="0" indent="0">
              <a:buNone/>
            </a:pPr>
            <a:r>
              <a:rPr lang="en-US" dirty="0"/>
              <a:t>11) The man who went to Hell-fire was a Muslim. If he would have been a disbeliever (Kafir), the Prophet would not have said: “He went to Hell merely for a fly.”</a:t>
            </a:r>
          </a:p>
          <a:p>
            <a:pPr marL="0" indent="0">
              <a:buNone/>
            </a:pPr>
            <a:endParaRPr lang="en-US" dirty="0"/>
          </a:p>
        </p:txBody>
      </p:sp>
      <p:sp>
        <p:nvSpPr>
          <p:cNvPr id="4" name="Date Placeholder 3">
            <a:extLst>
              <a:ext uri="{FF2B5EF4-FFF2-40B4-BE49-F238E27FC236}">
                <a16:creationId xmlns:a16="http://schemas.microsoft.com/office/drawing/2014/main" id="{F7C2E1C4-CADD-46A9-BDED-A2BA0006A7DE}"/>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33A891D6-74F8-4F06-80BF-124CF05939F0}"/>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1445264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A1D3-7DF9-45C4-B1E7-269949B5DAD8}"/>
              </a:ext>
            </a:extLst>
          </p:cNvPr>
          <p:cNvSpPr>
            <a:spLocks noGrp="1"/>
          </p:cNvSpPr>
          <p:nvPr>
            <p:ph type="title"/>
          </p:nvPr>
        </p:nvSpPr>
        <p:spPr/>
        <p:txBody>
          <a:bodyPr/>
          <a:lstStyle/>
          <a:p>
            <a:r>
              <a:rPr lang="en-US" dirty="0"/>
              <a:t>Disbelief After Belief – 16:106</a:t>
            </a:r>
          </a:p>
        </p:txBody>
      </p:sp>
      <p:sp>
        <p:nvSpPr>
          <p:cNvPr id="3" name="Content Placeholder 2">
            <a:extLst>
              <a:ext uri="{FF2B5EF4-FFF2-40B4-BE49-F238E27FC236}">
                <a16:creationId xmlns:a16="http://schemas.microsoft.com/office/drawing/2014/main" id="{ED6FB59D-F62B-451A-A825-464F0ADC3517}"/>
              </a:ext>
            </a:extLst>
          </p:cNvPr>
          <p:cNvSpPr>
            <a:spLocks noGrp="1"/>
          </p:cNvSpPr>
          <p:nvPr>
            <p:ph sz="quarter" idx="13"/>
          </p:nvPr>
        </p:nvSpPr>
        <p:spPr/>
        <p:txBody>
          <a:bodyPr>
            <a:normAutofit lnSpcReduction="10000"/>
          </a:bodyPr>
          <a:lstStyle/>
          <a:p>
            <a:pPr marL="0" indent="0" algn="r">
              <a:buNone/>
            </a:pPr>
            <a:r>
              <a:rPr lang="ar-SA" sz="2800" dirty="0"/>
              <a:t>مَن كَفَرَ بِاللَّـهِ مِن بَعْدِ إِيمَانِهِ إِلَّا مَنْ أُكْرِهَ وَقَلْبُهُ مُطْمَئِنٌّ بِالْإِيمَانِ وَلَـٰكِن مَّن شَرَحَ بِالْكُفْرِ صَدْرًا فَعَلَيْهِمْ غَضَبٌ مِّنَ اللَّـهِ وَلَهُمْ عَذَابٌ عَظِيمٌ ﴿١٠٦﴾ </a:t>
            </a:r>
            <a:endParaRPr lang="en-US" sz="2800" dirty="0"/>
          </a:p>
          <a:p>
            <a:pPr marL="0" indent="0">
              <a:buNone/>
            </a:pPr>
            <a:r>
              <a:rPr lang="ar-SA" dirty="0"/>
              <a:t>سورة النحل</a:t>
            </a:r>
            <a:endParaRPr lang="en-US" dirty="0"/>
          </a:p>
          <a:p>
            <a:pPr marL="0" indent="0">
              <a:buNone/>
            </a:pPr>
            <a:r>
              <a:rPr lang="en-US" sz="2400" cap="none" dirty="0"/>
              <a:t>Whoever disbelieves in Allah after his belief... except for one who is forced [to renounce his religion] while his heart is secure in faith. But those who [willingly] open their breasts to disbelief, upon them is wrath from Allah, and for them is a great punishment; (16:106) </a:t>
            </a:r>
          </a:p>
        </p:txBody>
      </p:sp>
      <p:sp>
        <p:nvSpPr>
          <p:cNvPr id="4" name="Date Placeholder 3">
            <a:extLst>
              <a:ext uri="{FF2B5EF4-FFF2-40B4-BE49-F238E27FC236}">
                <a16:creationId xmlns:a16="http://schemas.microsoft.com/office/drawing/2014/main" id="{E15A0F00-BD7A-4732-97F0-20455497B012}"/>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9A7E641A-FCEB-4675-A8AB-C957E0159BCC}"/>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385182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524E-F1C1-4C1D-98D6-4F84B86AE8AA}"/>
              </a:ext>
            </a:extLst>
          </p:cNvPr>
          <p:cNvSpPr>
            <a:spLocks noGrp="1"/>
          </p:cNvSpPr>
          <p:nvPr>
            <p:ph type="title"/>
          </p:nvPr>
        </p:nvSpPr>
        <p:spPr/>
        <p:txBody>
          <a:bodyPr/>
          <a:lstStyle/>
          <a:p>
            <a:r>
              <a:rPr lang="en-US" cap="none" dirty="0"/>
              <a:t>Commentary on 16:106 The Exception</a:t>
            </a:r>
          </a:p>
        </p:txBody>
      </p:sp>
      <p:sp>
        <p:nvSpPr>
          <p:cNvPr id="3" name="Content Placeholder 2">
            <a:extLst>
              <a:ext uri="{FF2B5EF4-FFF2-40B4-BE49-F238E27FC236}">
                <a16:creationId xmlns:a16="http://schemas.microsoft.com/office/drawing/2014/main" id="{2BC22B66-F7C8-47B1-9646-521F81E6ACD8}"/>
              </a:ext>
            </a:extLst>
          </p:cNvPr>
          <p:cNvSpPr>
            <a:spLocks noGrp="1"/>
          </p:cNvSpPr>
          <p:nvPr>
            <p:ph sz="quarter" idx="13"/>
          </p:nvPr>
        </p:nvSpPr>
        <p:spPr/>
        <p:txBody>
          <a:bodyPr>
            <a:normAutofit/>
          </a:bodyPr>
          <a:lstStyle/>
          <a:p>
            <a:pPr marL="0" indent="0">
              <a:buNone/>
            </a:pPr>
            <a:r>
              <a:rPr lang="en-US" cap="none" dirty="0"/>
              <a:t>Al-</a:t>
            </a:r>
            <a:r>
              <a:rPr lang="en-US" cap="none" dirty="0" err="1"/>
              <a:t>Ţabarī</a:t>
            </a:r>
            <a:r>
              <a:rPr lang="en-US" cap="none" dirty="0"/>
              <a:t> reports on the authority of </a:t>
            </a:r>
            <a:r>
              <a:rPr lang="en-US" cap="none" dirty="0" err="1"/>
              <a:t>Muĥammad</a:t>
            </a:r>
            <a:r>
              <a:rPr lang="en-US" cap="none" dirty="0"/>
              <a:t>, `</a:t>
            </a:r>
            <a:r>
              <a:rPr lang="en-US" cap="none" dirty="0" err="1"/>
              <a:t>Ammār’s</a:t>
            </a:r>
            <a:r>
              <a:rPr lang="en-US" cap="none" dirty="0"/>
              <a:t> son, that “the unbelievers in Makkah tortured his father, `</a:t>
            </a:r>
            <a:r>
              <a:rPr lang="en-US" cap="none" dirty="0" err="1"/>
              <a:t>Ammār</a:t>
            </a:r>
            <a:r>
              <a:rPr lang="en-US" cap="none" dirty="0"/>
              <a:t> ibn </a:t>
            </a:r>
            <a:r>
              <a:rPr lang="en-US" cap="none" dirty="0" err="1"/>
              <a:t>Yāsir</a:t>
            </a:r>
            <a:r>
              <a:rPr lang="en-US" cap="none" dirty="0"/>
              <a:t>, continuously until he gave in to some of their demands. He then reported this to the Prophet who asked him: ‘How do you feel deep at heart?’ He said: ‘My heart is full of faith, entertaining no doubt whatsoever.’ The Prophet said to him: ‘If they try again, do likewise.’ This was a concession, and it applies to anyone in similar circumstances.’ </a:t>
            </a:r>
          </a:p>
        </p:txBody>
      </p:sp>
      <p:sp>
        <p:nvSpPr>
          <p:cNvPr id="4" name="Date Placeholder 3">
            <a:extLst>
              <a:ext uri="{FF2B5EF4-FFF2-40B4-BE49-F238E27FC236}">
                <a16:creationId xmlns:a16="http://schemas.microsoft.com/office/drawing/2014/main" id="{F951C9F3-1A7B-4B4E-83E4-CC9C5FF82D02}"/>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602E66E9-4674-48EA-86C2-365A25D60096}"/>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392821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9570-80D3-4592-92EA-C65EFC7CDAB1}"/>
              </a:ext>
            </a:extLst>
          </p:cNvPr>
          <p:cNvSpPr>
            <a:spLocks noGrp="1"/>
          </p:cNvSpPr>
          <p:nvPr>
            <p:ph type="title"/>
          </p:nvPr>
        </p:nvSpPr>
        <p:spPr>
          <a:xfrm>
            <a:off x="913775" y="134471"/>
            <a:ext cx="10364451" cy="1062317"/>
          </a:xfrm>
        </p:spPr>
        <p:txBody>
          <a:bodyPr/>
          <a:lstStyle/>
          <a:p>
            <a:r>
              <a:rPr lang="en-US" cap="none" dirty="0"/>
              <a:t>Commentary on 16:106 - Those who preferred to Die</a:t>
            </a:r>
          </a:p>
        </p:txBody>
      </p:sp>
      <p:sp>
        <p:nvSpPr>
          <p:cNvPr id="3" name="Content Placeholder 2">
            <a:extLst>
              <a:ext uri="{FF2B5EF4-FFF2-40B4-BE49-F238E27FC236}">
                <a16:creationId xmlns:a16="http://schemas.microsoft.com/office/drawing/2014/main" id="{28923FA5-96C4-4E70-B65E-BDEEE2F216FB}"/>
              </a:ext>
            </a:extLst>
          </p:cNvPr>
          <p:cNvSpPr>
            <a:spLocks noGrp="1"/>
          </p:cNvSpPr>
          <p:nvPr>
            <p:ph sz="quarter" idx="13"/>
          </p:nvPr>
        </p:nvSpPr>
        <p:spPr>
          <a:xfrm>
            <a:off x="913774" y="1196788"/>
            <a:ext cx="10363826" cy="4594411"/>
          </a:xfrm>
        </p:spPr>
        <p:txBody>
          <a:bodyPr>
            <a:normAutofit/>
          </a:bodyPr>
          <a:lstStyle/>
          <a:p>
            <a:r>
              <a:rPr lang="en-US" b="1" cap="none" dirty="0" err="1"/>
              <a:t>Sumayyah</a:t>
            </a:r>
            <a:r>
              <a:rPr lang="en-US" b="1" cap="none" dirty="0"/>
              <a:t> – First Shahid</a:t>
            </a:r>
          </a:p>
          <a:p>
            <a:r>
              <a:rPr lang="en-US" b="1" cap="none" dirty="0"/>
              <a:t>Yasir </a:t>
            </a:r>
          </a:p>
          <a:p>
            <a:r>
              <a:rPr lang="en-US" b="1" cap="none" dirty="0"/>
              <a:t>Bilal</a:t>
            </a:r>
            <a:br>
              <a:rPr lang="en-US" cap="none" dirty="0"/>
            </a:br>
            <a:r>
              <a:rPr lang="en-US" cap="none" dirty="0"/>
              <a:t>The unbelievers laid him down on the burning sands in the summer heat of Arabia and put on his chest a large rock and dragged him along, ordering him to reject his faith, but he refused and declared: “He is only One God.” He then said to them: “Had I known anything that would give you more displeasure, I would have said it.”</a:t>
            </a:r>
          </a:p>
          <a:p>
            <a:r>
              <a:rPr lang="ar-SA" b="1" dirty="0"/>
              <a:t>خبّاب بن الأرت</a:t>
            </a:r>
            <a:r>
              <a:rPr lang="en-US" b="1" dirty="0"/>
              <a:t>  </a:t>
            </a:r>
            <a:r>
              <a:rPr lang="en-US" b="1" cap="none" dirty="0" err="1"/>
              <a:t>Khabbab</a:t>
            </a:r>
            <a:r>
              <a:rPr lang="en-US" b="1" cap="none" dirty="0"/>
              <a:t> bin Al-Art</a:t>
            </a:r>
            <a:br>
              <a:rPr lang="en-US" b="1" cap="none" dirty="0"/>
            </a:br>
            <a:r>
              <a:rPr lang="en-US" cap="none" dirty="0"/>
              <a:t>was made to lie on embers of fire until the fire was extinguished by the melting of his fat, but he remained firm in his faith.</a:t>
            </a:r>
          </a:p>
          <a:p>
            <a:endParaRPr lang="en-US" cap="none" dirty="0"/>
          </a:p>
          <a:p>
            <a:pPr marL="0" indent="0">
              <a:buNone/>
            </a:pPr>
            <a:endParaRPr lang="en-US" dirty="0"/>
          </a:p>
        </p:txBody>
      </p:sp>
      <p:sp>
        <p:nvSpPr>
          <p:cNvPr id="4" name="Date Placeholder 3">
            <a:extLst>
              <a:ext uri="{FF2B5EF4-FFF2-40B4-BE49-F238E27FC236}">
                <a16:creationId xmlns:a16="http://schemas.microsoft.com/office/drawing/2014/main" id="{DDD58C76-727A-480A-AD33-BBB80D223A09}"/>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AD79B73B-08C1-44E3-802C-B3074A86F804}"/>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184009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543D-6118-4995-B70E-4E7167373EB8}"/>
              </a:ext>
            </a:extLst>
          </p:cNvPr>
          <p:cNvSpPr>
            <a:spLocks noGrp="1"/>
          </p:cNvSpPr>
          <p:nvPr>
            <p:ph type="title"/>
          </p:nvPr>
        </p:nvSpPr>
        <p:spPr/>
        <p:txBody>
          <a:bodyPr/>
          <a:lstStyle/>
          <a:p>
            <a:r>
              <a:rPr lang="en-US" sz="4400" dirty="0"/>
              <a:t>Allah’s Forgiveness and His Command</a:t>
            </a:r>
          </a:p>
        </p:txBody>
      </p:sp>
      <p:sp>
        <p:nvSpPr>
          <p:cNvPr id="3" name="Content Placeholder 2">
            <a:extLst>
              <a:ext uri="{FF2B5EF4-FFF2-40B4-BE49-F238E27FC236}">
                <a16:creationId xmlns:a16="http://schemas.microsoft.com/office/drawing/2014/main" id="{6E8503F2-B9AC-4BAA-ADD2-EE58916399C1}"/>
              </a:ext>
            </a:extLst>
          </p:cNvPr>
          <p:cNvSpPr>
            <a:spLocks noGrp="1"/>
          </p:cNvSpPr>
          <p:nvPr>
            <p:ph idx="1"/>
          </p:nvPr>
        </p:nvSpPr>
        <p:spPr/>
        <p:txBody>
          <a:bodyPr>
            <a:normAutofit fontScale="92500" lnSpcReduction="10000"/>
          </a:bodyPr>
          <a:lstStyle/>
          <a:p>
            <a:r>
              <a:rPr lang="en-US" sz="2800" dirty="0"/>
              <a:t>Many ignorant people rely on the Mercy, Forgiveness and Generosity of Allah ~' without following His Commands and Prohibitions, forgetting that He ~ is severe in punishment, and that His Wrath will never be withheld from criminal (polytheist, sinning) people. </a:t>
            </a:r>
          </a:p>
          <a:p>
            <a:r>
              <a:rPr lang="en-US" sz="2800" dirty="0"/>
              <a:t>So whoever relies on the Mercy of Allah ~ ' while still insisting on committing sins is just stubborn.</a:t>
            </a:r>
          </a:p>
        </p:txBody>
      </p:sp>
      <p:sp>
        <p:nvSpPr>
          <p:cNvPr id="4" name="Date Placeholder 3">
            <a:extLst>
              <a:ext uri="{FF2B5EF4-FFF2-40B4-BE49-F238E27FC236}">
                <a16:creationId xmlns:a16="http://schemas.microsoft.com/office/drawing/2014/main" id="{B9BC2ECC-7DC6-45CA-9C65-14B6F4A4A53E}"/>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99FDA781-9912-497C-85C4-61862E444325}"/>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1409174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D8526-1AAD-45BE-8EF4-FDBFAA7598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6E8618-F239-45EC-81DE-3DBB196F3C4E}"/>
              </a:ext>
            </a:extLst>
          </p:cNvPr>
          <p:cNvSpPr>
            <a:spLocks noGrp="1"/>
          </p:cNvSpPr>
          <p:nvPr>
            <p:ph sz="quarter" idx="13"/>
          </p:nvPr>
        </p:nvSpPr>
        <p:spPr/>
        <p:txBody>
          <a:bodyPr>
            <a:normAutofit/>
          </a:bodyPr>
          <a:lstStyle/>
          <a:p>
            <a:r>
              <a:rPr lang="en-US" b="1" cap="none" dirty="0" err="1">
                <a:latin typeface="Arial" panose="020B0604020202020204" pitchFamily="34" charset="0"/>
                <a:cs typeface="Arial" panose="020B0604020202020204" pitchFamily="34" charset="0"/>
              </a:rPr>
              <a:t>Ĥabīb</a:t>
            </a:r>
            <a:r>
              <a:rPr lang="en-US" b="1" cap="none" dirty="0">
                <a:latin typeface="Arial" panose="020B0604020202020204" pitchFamily="34" charset="0"/>
                <a:cs typeface="Arial" panose="020B0604020202020204" pitchFamily="34" charset="0"/>
              </a:rPr>
              <a:t> ibn Zayd al-</a:t>
            </a:r>
            <a:r>
              <a:rPr lang="en-US" b="1" cap="none" dirty="0" err="1">
                <a:latin typeface="Arial" panose="020B0604020202020204" pitchFamily="34" charset="0"/>
                <a:cs typeface="Arial" panose="020B0604020202020204" pitchFamily="34" charset="0"/>
              </a:rPr>
              <a:t>Anşārī</a:t>
            </a:r>
            <a:r>
              <a:rPr lang="en-US" b="1" cap="none" dirty="0">
                <a:latin typeface="Arial" panose="020B0604020202020204" pitchFamily="34" charset="0"/>
                <a:cs typeface="Arial" panose="020B0604020202020204" pitchFamily="34" charset="0"/>
              </a:rPr>
              <a:t> </a:t>
            </a:r>
            <a:br>
              <a:rPr lang="en-US" cap="none" dirty="0">
                <a:latin typeface="Arial" panose="020B0604020202020204" pitchFamily="34" charset="0"/>
                <a:cs typeface="Arial" panose="020B0604020202020204" pitchFamily="34" charset="0"/>
              </a:rPr>
            </a:br>
            <a:r>
              <a:rPr lang="en-US" cap="none" dirty="0">
                <a:latin typeface="Arial" panose="020B0604020202020204" pitchFamily="34" charset="0"/>
                <a:cs typeface="Arial" panose="020B0604020202020204" pitchFamily="34" charset="0"/>
              </a:rPr>
              <a:t>When </a:t>
            </a:r>
            <a:r>
              <a:rPr lang="en-US" cap="none" dirty="0" err="1">
                <a:latin typeface="Arial" panose="020B0604020202020204" pitchFamily="34" charset="0"/>
                <a:cs typeface="Arial" panose="020B0604020202020204" pitchFamily="34" charset="0"/>
              </a:rPr>
              <a:t>Musaylamah</a:t>
            </a:r>
            <a:r>
              <a:rPr lang="en-US" cap="none" dirty="0">
                <a:latin typeface="Arial" panose="020B0604020202020204" pitchFamily="34" charset="0"/>
                <a:cs typeface="Arial" panose="020B0604020202020204" pitchFamily="34" charset="0"/>
              </a:rPr>
              <a:t>, the liar who claimed to be a messenger of God asked him: “Do you believe that </a:t>
            </a:r>
            <a:r>
              <a:rPr lang="en-US" cap="none" dirty="0" err="1">
                <a:latin typeface="Arial" panose="020B0604020202020204" pitchFamily="34" charset="0"/>
                <a:cs typeface="Arial" panose="020B0604020202020204" pitchFamily="34" charset="0"/>
              </a:rPr>
              <a:t>Muĥammad</a:t>
            </a:r>
            <a:r>
              <a:rPr lang="en-US" cap="none" dirty="0">
                <a:latin typeface="Arial" panose="020B0604020202020204" pitchFamily="34" charset="0"/>
                <a:cs typeface="Arial" panose="020B0604020202020204" pitchFamily="34" charset="0"/>
              </a:rPr>
              <a:t> is God’s Messenger?” </a:t>
            </a:r>
            <a:r>
              <a:rPr lang="en-US" cap="none" dirty="0" err="1">
                <a:latin typeface="Arial" panose="020B0604020202020204" pitchFamily="34" charset="0"/>
                <a:cs typeface="Arial" panose="020B0604020202020204" pitchFamily="34" charset="0"/>
              </a:rPr>
              <a:t>Ĥabīb</a:t>
            </a:r>
            <a:r>
              <a:rPr lang="en-US" cap="none" dirty="0">
                <a:latin typeface="Arial" panose="020B0604020202020204" pitchFamily="34" charset="0"/>
                <a:cs typeface="Arial" panose="020B0604020202020204" pitchFamily="34" charset="0"/>
              </a:rPr>
              <a:t> said: “Yes, indeed.” </a:t>
            </a:r>
            <a:r>
              <a:rPr lang="en-US" cap="none" dirty="0" err="1">
                <a:latin typeface="Arial" panose="020B0604020202020204" pitchFamily="34" charset="0"/>
                <a:cs typeface="Arial" panose="020B0604020202020204" pitchFamily="34" charset="0"/>
              </a:rPr>
              <a:t>Musaylamah</a:t>
            </a:r>
            <a:r>
              <a:rPr lang="en-US" cap="none" dirty="0">
                <a:latin typeface="Arial" panose="020B0604020202020204" pitchFamily="34" charset="0"/>
                <a:cs typeface="Arial" panose="020B0604020202020204" pitchFamily="34" charset="0"/>
              </a:rPr>
              <a:t> asked him: “Do you believe that I, too, am God’s messenger?” </a:t>
            </a:r>
            <a:r>
              <a:rPr lang="en-US" cap="none" dirty="0" err="1">
                <a:latin typeface="Arial" panose="020B0604020202020204" pitchFamily="34" charset="0"/>
                <a:cs typeface="Arial" panose="020B0604020202020204" pitchFamily="34" charset="0"/>
              </a:rPr>
              <a:t>Ĥabīb</a:t>
            </a:r>
            <a:r>
              <a:rPr lang="en-US" cap="none" dirty="0">
                <a:latin typeface="Arial" panose="020B0604020202020204" pitchFamily="34" charset="0"/>
                <a:cs typeface="Arial" panose="020B0604020202020204" pitchFamily="34" charset="0"/>
              </a:rPr>
              <a:t> said: “I hear nothing.” </a:t>
            </a:r>
            <a:r>
              <a:rPr lang="en-US" cap="none" dirty="0" err="1">
                <a:latin typeface="Arial" panose="020B0604020202020204" pitchFamily="34" charset="0"/>
                <a:cs typeface="Arial" panose="020B0604020202020204" pitchFamily="34" charset="0"/>
              </a:rPr>
              <a:t>Musaylamah</a:t>
            </a:r>
            <a:r>
              <a:rPr lang="en-US" cap="none" dirty="0">
                <a:latin typeface="Arial" panose="020B0604020202020204" pitchFamily="34" charset="0"/>
                <a:cs typeface="Arial" panose="020B0604020202020204" pitchFamily="34" charset="0"/>
              </a:rPr>
              <a:t> then ordered that </a:t>
            </a:r>
            <a:r>
              <a:rPr lang="en-US" cap="none" dirty="0" err="1">
                <a:latin typeface="Arial" panose="020B0604020202020204" pitchFamily="34" charset="0"/>
                <a:cs typeface="Arial" panose="020B0604020202020204" pitchFamily="34" charset="0"/>
              </a:rPr>
              <a:t>Ĥabīb</a:t>
            </a:r>
            <a:r>
              <a:rPr lang="en-US" cap="none" dirty="0">
                <a:latin typeface="Arial" panose="020B0604020202020204" pitchFamily="34" charset="0"/>
                <a:cs typeface="Arial" panose="020B0604020202020204" pitchFamily="34" charset="0"/>
              </a:rPr>
              <a:t> be dismembered. He kept asking him and he kept giving the same replies until he died under such torture.</a:t>
            </a:r>
          </a:p>
          <a:p>
            <a:endParaRPr lang="en-US" dirty="0"/>
          </a:p>
        </p:txBody>
      </p:sp>
      <p:sp>
        <p:nvSpPr>
          <p:cNvPr id="4" name="Date Placeholder 3">
            <a:extLst>
              <a:ext uri="{FF2B5EF4-FFF2-40B4-BE49-F238E27FC236}">
                <a16:creationId xmlns:a16="http://schemas.microsoft.com/office/drawing/2014/main" id="{BA84E84B-63CA-4793-A0A2-03551AE20CEA}"/>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2D478FEE-9CB2-4198-BF04-44440BB828CD}"/>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366955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2FFA6-3742-4988-A7C4-DDE407240931}"/>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F215EAA4-D477-4DBC-B925-421892307601}"/>
              </a:ext>
            </a:extLst>
          </p:cNvPr>
          <p:cNvSpPr>
            <a:spLocks noGrp="1"/>
          </p:cNvSpPr>
          <p:nvPr>
            <p:ph type="ftr" sz="quarter" idx="11"/>
          </p:nvPr>
        </p:nvSpPr>
        <p:spPr/>
        <p:txBody>
          <a:bodyPr/>
          <a:lstStyle/>
          <a:p>
            <a:r>
              <a:rPr lang="en-US" dirty="0"/>
              <a:t>Ishaq</a:t>
            </a:r>
          </a:p>
        </p:txBody>
      </p:sp>
      <p:sp>
        <p:nvSpPr>
          <p:cNvPr id="3" name="Content Placeholder 2">
            <a:extLst>
              <a:ext uri="{FF2B5EF4-FFF2-40B4-BE49-F238E27FC236}">
                <a16:creationId xmlns:a16="http://schemas.microsoft.com/office/drawing/2014/main" id="{8652A9A4-7FE7-4D3E-8E28-C5F71938ED20}"/>
              </a:ext>
            </a:extLst>
          </p:cNvPr>
          <p:cNvSpPr>
            <a:spLocks noGrp="1"/>
          </p:cNvSpPr>
          <p:nvPr>
            <p:ph sz="quarter" idx="4294967295"/>
          </p:nvPr>
        </p:nvSpPr>
        <p:spPr>
          <a:xfrm>
            <a:off x="-1" y="121025"/>
            <a:ext cx="11900647" cy="5670176"/>
          </a:xfrm>
        </p:spPr>
        <p:txBody>
          <a:bodyPr>
            <a:normAutofit fontScale="92500" lnSpcReduction="10000"/>
          </a:bodyPr>
          <a:lstStyle/>
          <a:p>
            <a:r>
              <a:rPr lang="en-US" b="1" cap="none" dirty="0">
                <a:latin typeface="Arial" panose="020B0604020202020204" pitchFamily="34" charset="0"/>
                <a:cs typeface="Arial" panose="020B0604020202020204" pitchFamily="34" charset="0"/>
              </a:rPr>
              <a:t>`</a:t>
            </a:r>
            <a:r>
              <a:rPr lang="en-US" b="1" cap="none" dirty="0" err="1">
                <a:latin typeface="Arial" panose="020B0604020202020204" pitchFamily="34" charset="0"/>
                <a:cs typeface="Arial" panose="020B0604020202020204" pitchFamily="34" charset="0"/>
              </a:rPr>
              <a:t>Abdullāh</a:t>
            </a:r>
            <a:r>
              <a:rPr lang="en-US" b="1" cap="none" dirty="0">
                <a:latin typeface="Arial" panose="020B0604020202020204" pitchFamily="34" charset="0"/>
                <a:cs typeface="Arial" panose="020B0604020202020204" pitchFamily="34" charset="0"/>
              </a:rPr>
              <a:t> ibn </a:t>
            </a:r>
            <a:r>
              <a:rPr lang="en-US" b="1" cap="none" dirty="0" err="1">
                <a:latin typeface="Arial" panose="020B0604020202020204" pitchFamily="34" charset="0"/>
                <a:cs typeface="Arial" panose="020B0604020202020204" pitchFamily="34" charset="0"/>
              </a:rPr>
              <a:t>Ĥudhāfah</a:t>
            </a:r>
            <a:endParaRPr lang="en-US" b="1" cap="none" dirty="0">
              <a:latin typeface="Arial" panose="020B0604020202020204" pitchFamily="34" charset="0"/>
              <a:cs typeface="Arial" panose="020B0604020202020204" pitchFamily="34" charset="0"/>
            </a:endParaRPr>
          </a:p>
          <a:p>
            <a:pPr marL="0" indent="0">
              <a:buNone/>
            </a:pPr>
            <a:r>
              <a:rPr lang="en-US" cap="none" dirty="0">
                <a:latin typeface="Arial" panose="020B0604020202020204" pitchFamily="34" charset="0"/>
                <a:cs typeface="Arial" panose="020B0604020202020204" pitchFamily="34" charset="0"/>
              </a:rPr>
              <a:t>Taken captive by the Byzantines. He was taken to their ruler who offered him a share in his kingdom and that he would give him his own daughter as a wife if he would embrace Christianity. `</a:t>
            </a:r>
            <a:r>
              <a:rPr lang="en-US" cap="none" dirty="0" err="1">
                <a:latin typeface="Arial" panose="020B0604020202020204" pitchFamily="34" charset="0"/>
                <a:cs typeface="Arial" panose="020B0604020202020204" pitchFamily="34" charset="0"/>
              </a:rPr>
              <a:t>Abdullāh</a:t>
            </a:r>
            <a:r>
              <a:rPr lang="en-US" cap="none" dirty="0">
                <a:latin typeface="Arial" panose="020B0604020202020204" pitchFamily="34" charset="0"/>
                <a:cs typeface="Arial" panose="020B0604020202020204" pitchFamily="34" charset="0"/>
              </a:rPr>
              <a:t> said: “If you were to give me all your kingdom and all the wealth and property of all Arabs in return for disowning the faith of </a:t>
            </a:r>
            <a:r>
              <a:rPr lang="en-US" cap="none" dirty="0" err="1">
                <a:latin typeface="Arial" panose="020B0604020202020204" pitchFamily="34" charset="0"/>
                <a:cs typeface="Arial" panose="020B0604020202020204" pitchFamily="34" charset="0"/>
              </a:rPr>
              <a:t>Muĥammad</a:t>
            </a:r>
            <a:r>
              <a:rPr lang="en-US" cap="none" dirty="0">
                <a:latin typeface="Arial" panose="020B0604020202020204" pitchFamily="34" charset="0"/>
                <a:cs typeface="Arial" panose="020B0604020202020204" pitchFamily="34" charset="0"/>
              </a:rPr>
              <a:t>, (peace be upon him), I would not accept for even a blink of an eye.” The Byzantine ruler said: “If you refuse, then I will kill you.” `</a:t>
            </a:r>
            <a:r>
              <a:rPr lang="en-US" cap="none" dirty="0" err="1">
                <a:latin typeface="Arial" panose="020B0604020202020204" pitchFamily="34" charset="0"/>
                <a:cs typeface="Arial" panose="020B0604020202020204" pitchFamily="34" charset="0"/>
              </a:rPr>
              <a:t>Abdullāh</a:t>
            </a:r>
            <a:r>
              <a:rPr lang="en-US" cap="none" dirty="0">
                <a:latin typeface="Arial" panose="020B0604020202020204" pitchFamily="34" charset="0"/>
                <a:cs typeface="Arial" panose="020B0604020202020204" pitchFamily="34" charset="0"/>
              </a:rPr>
              <a:t> said: “Do what you like.” The ruler then ordered that he should be crucified. Soldiers then shot at him with arrows piercing his legs and arms, but he refused to convert to Christianity despite all this.</a:t>
            </a:r>
          </a:p>
          <a:p>
            <a:pPr marL="0" indent="0">
              <a:buNone/>
            </a:pPr>
            <a:r>
              <a:rPr lang="en-US" cap="none" dirty="0">
                <a:latin typeface="Arial" panose="020B0604020202020204" pitchFamily="34" charset="0"/>
                <a:cs typeface="Arial" panose="020B0604020202020204" pitchFamily="34" charset="0"/>
              </a:rPr>
              <a:t>The ruler then ordered that he should be brought down from the cross. A large pan made of copper was put over a great fire until it was boiling fiercely. Another Muslim captive was then thrown into the pan and soon his bones were visible. `</a:t>
            </a:r>
            <a:r>
              <a:rPr lang="en-US" cap="none" dirty="0" err="1">
                <a:latin typeface="Arial" panose="020B0604020202020204" pitchFamily="34" charset="0"/>
                <a:cs typeface="Arial" panose="020B0604020202020204" pitchFamily="34" charset="0"/>
              </a:rPr>
              <a:t>Abdullāh</a:t>
            </a:r>
            <a:r>
              <a:rPr lang="en-US" cap="none" dirty="0">
                <a:latin typeface="Arial" panose="020B0604020202020204" pitchFamily="34" charset="0"/>
                <a:cs typeface="Arial" panose="020B0604020202020204" pitchFamily="34" charset="0"/>
              </a:rPr>
              <a:t> was then told to convert to Christianity, threatened that he would suffer the same fate if he did not. He refused, and the ruler ordered that he should be thrown into the pan. As he was being lifted, the ruler noticed that his eyes were tearful. He ordered that he should be brought down. He then spoke to him only to be astonished by `</a:t>
            </a:r>
            <a:r>
              <a:rPr lang="en-US" cap="none" dirty="0" err="1">
                <a:latin typeface="Arial" panose="020B0604020202020204" pitchFamily="34" charset="0"/>
                <a:cs typeface="Arial" panose="020B0604020202020204" pitchFamily="34" charset="0"/>
              </a:rPr>
              <a:t>Abdullāh’s</a:t>
            </a:r>
            <a:r>
              <a:rPr lang="en-US" cap="none" dirty="0">
                <a:latin typeface="Arial" panose="020B0604020202020204" pitchFamily="34" charset="0"/>
                <a:cs typeface="Arial" panose="020B0604020202020204" pitchFamily="34" charset="0"/>
              </a:rPr>
              <a:t> explanation of his crying. `</a:t>
            </a:r>
            <a:r>
              <a:rPr lang="en-US" cap="none" dirty="0" err="1">
                <a:latin typeface="Arial" panose="020B0604020202020204" pitchFamily="34" charset="0"/>
                <a:cs typeface="Arial" panose="020B0604020202020204" pitchFamily="34" charset="0"/>
              </a:rPr>
              <a:t>Abdullāh</a:t>
            </a:r>
            <a:r>
              <a:rPr lang="en-US" cap="none" dirty="0">
                <a:latin typeface="Arial" panose="020B0604020202020204" pitchFamily="34" charset="0"/>
                <a:cs typeface="Arial" panose="020B0604020202020204" pitchFamily="34" charset="0"/>
              </a:rPr>
              <a:t> said: “I only cried because I have one soul, and I am subjected to this torture for my faith. I wish I had as many souls as the number of hairs on my body and each one of them was subjected to the same fate.” (Fi </a:t>
            </a:r>
            <a:r>
              <a:rPr lang="en-US" cap="none" dirty="0" err="1">
                <a:latin typeface="Arial" panose="020B0604020202020204" pitchFamily="34" charset="0"/>
                <a:cs typeface="Arial" panose="020B0604020202020204" pitchFamily="34" charset="0"/>
              </a:rPr>
              <a:t>Dhilal</a:t>
            </a:r>
            <a:r>
              <a:rPr lang="en-US" cap="none" dirty="0">
                <a:latin typeface="Arial" panose="020B0604020202020204" pitchFamily="34" charset="0"/>
                <a:cs typeface="Arial" panose="020B0604020202020204" pitchFamily="34" charset="0"/>
              </a:rPr>
              <a:t> Al-Quran)</a:t>
            </a:r>
          </a:p>
          <a:p>
            <a:pPr marL="0" indent="0">
              <a:buNone/>
            </a:pPr>
            <a:endParaRPr lang="en-US" dirty="0"/>
          </a:p>
        </p:txBody>
      </p:sp>
    </p:spTree>
    <p:extLst>
      <p:ext uri="{BB962C8B-B14F-4D97-AF65-F5344CB8AC3E}">
        <p14:creationId xmlns:p14="http://schemas.microsoft.com/office/powerpoint/2010/main" val="2979523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82EF93-2DD7-4F52-BC0B-0AC439A1C0A6}"/>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19D8E789-14BB-4F7B-BE5F-2B2544965C49}"/>
              </a:ext>
            </a:extLst>
          </p:cNvPr>
          <p:cNvSpPr>
            <a:spLocks noGrp="1"/>
          </p:cNvSpPr>
          <p:nvPr>
            <p:ph type="ftr" sz="quarter" idx="11"/>
          </p:nvPr>
        </p:nvSpPr>
        <p:spPr/>
        <p:txBody>
          <a:bodyPr/>
          <a:lstStyle/>
          <a:p>
            <a:r>
              <a:rPr lang="en-US" dirty="0"/>
              <a:t>Ishaq</a:t>
            </a:r>
          </a:p>
        </p:txBody>
      </p:sp>
      <p:sp>
        <p:nvSpPr>
          <p:cNvPr id="4" name="Rectangle 3">
            <a:extLst>
              <a:ext uri="{FF2B5EF4-FFF2-40B4-BE49-F238E27FC236}">
                <a16:creationId xmlns:a16="http://schemas.microsoft.com/office/drawing/2014/main" id="{FB607D2F-C40D-4A86-A7E5-73BBD7F0CA7D}"/>
              </a:ext>
            </a:extLst>
          </p:cNvPr>
          <p:cNvSpPr/>
          <p:nvPr/>
        </p:nvSpPr>
        <p:spPr>
          <a:xfrm>
            <a:off x="1344706" y="349624"/>
            <a:ext cx="9883588" cy="4893647"/>
          </a:xfrm>
          <a:prstGeom prst="rect">
            <a:avLst/>
          </a:prstGeom>
        </p:spPr>
        <p:txBody>
          <a:bodyPr wrap="square">
            <a:spAutoFit/>
          </a:bodyPr>
          <a:lstStyle/>
          <a:p>
            <a:r>
              <a:rPr lang="en-US" sz="2000" dirty="0">
                <a:latin typeface="BookAntiqua"/>
              </a:rPr>
              <a:t>Another report suggests that the Byzantine ruler then imprisoned `</a:t>
            </a:r>
            <a:r>
              <a:rPr lang="en-US" sz="2000" dirty="0" err="1">
                <a:latin typeface="BookAntiqua"/>
              </a:rPr>
              <a:t>Abdullāh</a:t>
            </a:r>
            <a:r>
              <a:rPr lang="en-US" sz="2000" dirty="0">
                <a:latin typeface="BookAntiqua"/>
              </a:rPr>
              <a:t> ibn</a:t>
            </a:r>
          </a:p>
          <a:p>
            <a:r>
              <a:rPr lang="en-US" sz="2000" dirty="0" err="1">
                <a:latin typeface="BookAntiqua"/>
              </a:rPr>
              <a:t>Ĥudhāfah</a:t>
            </a:r>
            <a:r>
              <a:rPr lang="en-US" sz="2000" dirty="0">
                <a:latin typeface="BookAntiqua"/>
              </a:rPr>
              <a:t> for several days without food or water. He then sent him wine and pork.</a:t>
            </a:r>
          </a:p>
          <a:p>
            <a:r>
              <a:rPr lang="en-US" sz="2000" dirty="0">
                <a:latin typeface="BookAntiqua"/>
              </a:rPr>
              <a:t>`</a:t>
            </a:r>
            <a:r>
              <a:rPr lang="en-US" sz="2000" dirty="0" err="1">
                <a:latin typeface="BookAntiqua"/>
              </a:rPr>
              <a:t>Abdullāh</a:t>
            </a:r>
            <a:r>
              <a:rPr lang="en-US" sz="2000" dirty="0">
                <a:latin typeface="BookAntiqua"/>
              </a:rPr>
              <a:t> touched nothing of this. He was then taken to the ruler who asked him</a:t>
            </a:r>
          </a:p>
          <a:p>
            <a:r>
              <a:rPr lang="en-US" sz="2000" dirty="0">
                <a:latin typeface="BookAntiqua"/>
              </a:rPr>
              <a:t>why he did not eat or drink. `</a:t>
            </a:r>
            <a:r>
              <a:rPr lang="en-US" sz="2000" dirty="0" err="1">
                <a:latin typeface="BookAntiqua"/>
              </a:rPr>
              <a:t>Abdullāh</a:t>
            </a:r>
            <a:r>
              <a:rPr lang="en-US" sz="2000" dirty="0">
                <a:latin typeface="BookAntiqua"/>
              </a:rPr>
              <a:t> said: “In my condition, [i.e. a case of</a:t>
            </a:r>
          </a:p>
          <a:p>
            <a:r>
              <a:rPr lang="en-US" sz="2000" dirty="0">
                <a:latin typeface="BookAntiqua"/>
              </a:rPr>
              <a:t>starvation approaching death] it is lawful for me to eat and drink the otherwise</a:t>
            </a:r>
          </a:p>
          <a:p>
            <a:r>
              <a:rPr lang="en-US" sz="2000" dirty="0">
                <a:latin typeface="BookAntiqua"/>
              </a:rPr>
              <a:t>forbidden things you sent me. But I will not give you the pleasure of feeling that you</a:t>
            </a:r>
          </a:p>
          <a:p>
            <a:r>
              <a:rPr lang="en-US" sz="2000" dirty="0">
                <a:latin typeface="BookAntiqua"/>
              </a:rPr>
              <a:t>have broken my resolve.” The ruler secretly admired `</a:t>
            </a:r>
            <a:r>
              <a:rPr lang="en-US" sz="2000" dirty="0" err="1">
                <a:latin typeface="BookAntiqua"/>
              </a:rPr>
              <a:t>Abdullāh</a:t>
            </a:r>
            <a:r>
              <a:rPr lang="en-US" sz="2000" dirty="0">
                <a:latin typeface="BookAntiqua"/>
              </a:rPr>
              <a:t> for his great</a:t>
            </a:r>
          </a:p>
          <a:p>
            <a:r>
              <a:rPr lang="en-US" sz="2000" dirty="0">
                <a:latin typeface="BookAntiqua"/>
              </a:rPr>
              <a:t>resistance under pressure. He said to him: “Kiss my head and I will set you free.”</a:t>
            </a:r>
          </a:p>
          <a:p>
            <a:r>
              <a:rPr lang="en-US" sz="2000" dirty="0">
                <a:latin typeface="BookAntiqua"/>
              </a:rPr>
              <a:t>`</a:t>
            </a:r>
            <a:r>
              <a:rPr lang="en-US" sz="2000" dirty="0" err="1">
                <a:latin typeface="BookAntiqua"/>
              </a:rPr>
              <a:t>Abdullāh</a:t>
            </a:r>
            <a:r>
              <a:rPr lang="en-US" sz="2000" dirty="0">
                <a:latin typeface="BookAntiqua"/>
              </a:rPr>
              <a:t> said: “I will do so if you will also set free all the other Muslim captives</a:t>
            </a:r>
          </a:p>
          <a:p>
            <a:r>
              <a:rPr lang="en-US" sz="2000" dirty="0">
                <a:latin typeface="BookAntiqua"/>
              </a:rPr>
              <a:t>you hold.” The ruler agreed and `</a:t>
            </a:r>
            <a:r>
              <a:rPr lang="en-US" sz="2000" dirty="0" err="1">
                <a:latin typeface="BookAntiqua"/>
              </a:rPr>
              <a:t>Abdullāh</a:t>
            </a:r>
            <a:r>
              <a:rPr lang="en-US" sz="2000" dirty="0">
                <a:latin typeface="BookAntiqua"/>
              </a:rPr>
              <a:t> kissed his head. The ruler was true to his</a:t>
            </a:r>
          </a:p>
          <a:p>
            <a:r>
              <a:rPr lang="en-US" sz="2000" dirty="0">
                <a:latin typeface="BookAntiqua"/>
              </a:rPr>
              <a:t>promise and set them all free. `</a:t>
            </a:r>
            <a:r>
              <a:rPr lang="en-US" sz="2000" dirty="0" err="1">
                <a:latin typeface="BookAntiqua"/>
              </a:rPr>
              <a:t>Abdullāh</a:t>
            </a:r>
            <a:r>
              <a:rPr lang="en-US" sz="2000" dirty="0">
                <a:latin typeface="BookAntiqua"/>
              </a:rPr>
              <a:t> took them all to Madinah and reported</a:t>
            </a:r>
          </a:p>
          <a:p>
            <a:r>
              <a:rPr lang="en-US" sz="2000" dirty="0">
                <a:latin typeface="BookAntiqua"/>
              </a:rPr>
              <a:t>what happened to the Caliph, `Umar ibn al-</a:t>
            </a:r>
            <a:r>
              <a:rPr lang="en-US" sz="2000" dirty="0" err="1">
                <a:latin typeface="BookAntiqua"/>
              </a:rPr>
              <a:t>Khaţţāb</a:t>
            </a:r>
            <a:r>
              <a:rPr lang="en-US" sz="2000" dirty="0">
                <a:latin typeface="BookAntiqua"/>
              </a:rPr>
              <a:t> who said: “It is the duty of every</a:t>
            </a:r>
          </a:p>
          <a:p>
            <a:r>
              <a:rPr lang="en-US" sz="2000" dirty="0">
                <a:latin typeface="BookAntiqua"/>
              </a:rPr>
              <a:t>Muslim to kiss `</a:t>
            </a:r>
            <a:r>
              <a:rPr lang="en-US" sz="2000" dirty="0" err="1">
                <a:latin typeface="BookAntiqua"/>
              </a:rPr>
              <a:t>Abdullāh</a:t>
            </a:r>
            <a:r>
              <a:rPr lang="en-US" sz="2000" dirty="0">
                <a:latin typeface="BookAntiqua"/>
              </a:rPr>
              <a:t> ibn </a:t>
            </a:r>
            <a:r>
              <a:rPr lang="en-US" sz="2000" dirty="0" err="1">
                <a:latin typeface="BookAntiqua"/>
              </a:rPr>
              <a:t>Ĥudhāfah’s</a:t>
            </a:r>
            <a:r>
              <a:rPr lang="en-US" sz="2000" dirty="0">
                <a:latin typeface="BookAntiqua"/>
              </a:rPr>
              <a:t> head. I will be the first to do so.” He then</a:t>
            </a:r>
          </a:p>
          <a:p>
            <a:r>
              <a:rPr lang="en-US" sz="2000" dirty="0">
                <a:latin typeface="BookAntiqua"/>
              </a:rPr>
              <a:t>stood up and kissed `</a:t>
            </a:r>
            <a:r>
              <a:rPr lang="en-US" sz="2000" dirty="0" err="1">
                <a:latin typeface="BookAntiqua"/>
              </a:rPr>
              <a:t>Abdullāh’s</a:t>
            </a:r>
            <a:r>
              <a:rPr lang="en-US" sz="2000" dirty="0">
                <a:latin typeface="BookAntiqua"/>
              </a:rPr>
              <a:t> head. (Fi </a:t>
            </a:r>
            <a:r>
              <a:rPr lang="en-US" sz="2000" dirty="0" err="1">
                <a:latin typeface="BookAntiqua"/>
              </a:rPr>
              <a:t>Dhilal</a:t>
            </a:r>
            <a:r>
              <a:rPr lang="en-US" sz="2000" dirty="0">
                <a:latin typeface="BookAntiqua"/>
              </a:rPr>
              <a:t> Al-Quran)</a:t>
            </a:r>
          </a:p>
          <a:p>
            <a:endParaRPr lang="en-US" sz="3200" dirty="0"/>
          </a:p>
        </p:txBody>
      </p:sp>
    </p:spTree>
    <p:extLst>
      <p:ext uri="{BB962C8B-B14F-4D97-AF65-F5344CB8AC3E}">
        <p14:creationId xmlns:p14="http://schemas.microsoft.com/office/powerpoint/2010/main" val="2079408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CC74-7E54-4F73-AFE4-67F181368967}"/>
              </a:ext>
            </a:extLst>
          </p:cNvPr>
          <p:cNvSpPr>
            <a:spLocks noGrp="1"/>
          </p:cNvSpPr>
          <p:nvPr>
            <p:ph type="title"/>
          </p:nvPr>
        </p:nvSpPr>
        <p:spPr/>
        <p:txBody>
          <a:bodyPr/>
          <a:lstStyle/>
          <a:p>
            <a:r>
              <a:rPr lang="en-US" cap="none" dirty="0"/>
              <a:t>Commentary on 16:106</a:t>
            </a:r>
          </a:p>
        </p:txBody>
      </p:sp>
      <p:sp>
        <p:nvSpPr>
          <p:cNvPr id="3" name="Content Placeholder 2">
            <a:extLst>
              <a:ext uri="{FF2B5EF4-FFF2-40B4-BE49-F238E27FC236}">
                <a16:creationId xmlns:a16="http://schemas.microsoft.com/office/drawing/2014/main" id="{19F095F4-B5ED-4C88-BD70-F3B79F982568}"/>
              </a:ext>
            </a:extLst>
          </p:cNvPr>
          <p:cNvSpPr>
            <a:spLocks noGrp="1"/>
          </p:cNvSpPr>
          <p:nvPr>
            <p:ph sz="quarter" idx="13"/>
          </p:nvPr>
        </p:nvSpPr>
        <p:spPr/>
        <p:txBody>
          <a:bodyPr>
            <a:normAutofit lnSpcReduction="10000"/>
          </a:bodyPr>
          <a:lstStyle/>
          <a:p>
            <a:r>
              <a:rPr lang="en-US" cap="none" dirty="0">
                <a:latin typeface="Arial" panose="020B0604020202020204" pitchFamily="34" charset="0"/>
                <a:cs typeface="Arial" panose="020B0604020202020204" pitchFamily="34" charset="0"/>
              </a:rPr>
              <a:t>The ideal for a believer is to utter words of truth in any case whether his body is cut into pieces. </a:t>
            </a:r>
          </a:p>
          <a:p>
            <a:r>
              <a:rPr lang="en-US" cap="none" dirty="0">
                <a:latin typeface="Arial" panose="020B0604020202020204" pitchFamily="34" charset="0"/>
                <a:cs typeface="Arial" panose="020B0604020202020204" pitchFamily="34" charset="0"/>
              </a:rPr>
              <a:t>There are instances which show that during the period of the Prophet (peace be upon him) some acted upon the ideal while others took advantage of the permission. (</a:t>
            </a:r>
            <a:r>
              <a:rPr lang="en-US" cap="none" dirty="0" err="1">
                <a:latin typeface="Arial" panose="020B0604020202020204" pitchFamily="34" charset="0"/>
                <a:cs typeface="Arial" panose="020B0604020202020204" pitchFamily="34" charset="0"/>
              </a:rPr>
              <a:t>Tafhim</a:t>
            </a:r>
            <a:r>
              <a:rPr lang="en-US" cap="none" dirty="0">
                <a:latin typeface="Arial" panose="020B0604020202020204" pitchFamily="34" charset="0"/>
                <a:cs typeface="Arial" panose="020B0604020202020204" pitchFamily="34" charset="0"/>
              </a:rPr>
              <a:t>-ul-Quran)</a:t>
            </a:r>
          </a:p>
          <a:p>
            <a:r>
              <a:rPr lang="en-US" cap="none" dirty="0">
                <a:latin typeface="Arial" panose="020B0604020202020204" pitchFamily="34" charset="0"/>
                <a:cs typeface="Arial" panose="020B0604020202020204" pitchFamily="34" charset="0"/>
              </a:rPr>
              <a:t>The faith must never be subject to bargaining or to a balance of profit and loss. When a person’s heart and mind submit to faith, they do not admit any worldly influence. This world has its values and considerations, while faith has its own. The two sets cannot overlap or have anything in common. (Fi </a:t>
            </a:r>
            <a:r>
              <a:rPr lang="en-US" cap="none" dirty="0" err="1">
                <a:latin typeface="Arial" panose="020B0604020202020204" pitchFamily="34" charset="0"/>
                <a:cs typeface="Arial" panose="020B0604020202020204" pitchFamily="34" charset="0"/>
              </a:rPr>
              <a:t>Dhilal</a:t>
            </a:r>
            <a:r>
              <a:rPr lang="en-US" cap="none" dirty="0">
                <a:latin typeface="Arial" panose="020B0604020202020204" pitchFamily="34" charset="0"/>
                <a:cs typeface="Arial" panose="020B0604020202020204" pitchFamily="34" charset="0"/>
              </a:rPr>
              <a:t> Al-Quran)</a:t>
            </a:r>
          </a:p>
          <a:p>
            <a:endParaRPr lang="en-US" cap="none"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A964A95F-DD25-4D40-9651-6125B96B92CF}"/>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F281DB3E-7559-4A93-970D-56B41E1D0681}"/>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767569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BB37E-B280-43DC-964C-9BD6FC662FEE}"/>
              </a:ext>
            </a:extLst>
          </p:cNvPr>
          <p:cNvSpPr>
            <a:spLocks noGrp="1"/>
          </p:cNvSpPr>
          <p:nvPr>
            <p:ph type="title"/>
          </p:nvPr>
        </p:nvSpPr>
        <p:spPr/>
        <p:txBody>
          <a:bodyPr/>
          <a:lstStyle/>
          <a:p>
            <a:r>
              <a:rPr lang="ar-SA" b="1" dirty="0"/>
              <a:t>كِبْر</a:t>
            </a:r>
            <a:r>
              <a:rPr lang="en-US" b="1" dirty="0"/>
              <a:t> –  </a:t>
            </a:r>
            <a:r>
              <a:rPr lang="en-US" dirty="0"/>
              <a:t>Self-Conceit</a:t>
            </a:r>
          </a:p>
        </p:txBody>
      </p:sp>
      <p:sp>
        <p:nvSpPr>
          <p:cNvPr id="3" name="Content Placeholder 2">
            <a:extLst>
              <a:ext uri="{FF2B5EF4-FFF2-40B4-BE49-F238E27FC236}">
                <a16:creationId xmlns:a16="http://schemas.microsoft.com/office/drawing/2014/main" id="{CBEF4155-39C8-475D-A785-48473DE571F3}"/>
              </a:ext>
            </a:extLst>
          </p:cNvPr>
          <p:cNvSpPr>
            <a:spLocks noGrp="1"/>
          </p:cNvSpPr>
          <p:nvPr>
            <p:ph sz="quarter" idx="13"/>
          </p:nvPr>
        </p:nvSpPr>
        <p:spPr/>
        <p:txBody>
          <a:bodyPr/>
          <a:lstStyle/>
          <a:p>
            <a:pPr marL="0" indent="0">
              <a:buNone/>
            </a:pPr>
            <a:r>
              <a:rPr lang="en-US" cap="none" dirty="0"/>
              <a:t>It is narrated on the authority of 'Abdullah that the Messenger of Allah (</a:t>
            </a:r>
            <a:r>
              <a:rPr lang="ar-SA" cap="none" dirty="0"/>
              <a:t>ﷺ) </a:t>
            </a:r>
            <a:r>
              <a:rPr lang="en-US" cap="none" dirty="0"/>
              <a:t>observed:</a:t>
            </a:r>
          </a:p>
          <a:p>
            <a:pPr marL="0" indent="0">
              <a:buNone/>
            </a:pPr>
            <a:r>
              <a:rPr lang="en-US" cap="none" dirty="0"/>
              <a:t>He who has in his heart the weight of a mustard seed of pride (self-conceit)  shall not enter Paradise.</a:t>
            </a:r>
          </a:p>
          <a:p>
            <a:pPr marL="0" indent="0" algn="r">
              <a:buNone/>
            </a:pPr>
            <a:r>
              <a:rPr lang="ar-SA" sz="2800" dirty="0"/>
              <a:t>وَحَدَّثَنَا مُحَمَّدُ بْنُ بَشَّارٍ، حَدَّثَنَا أَبُو دَاوُدَ، حَدَّثَنَا شُعْبَةُ، عَنْ أَبَانَ بْنِ تَغْلِبَ، عَنْ فُضَيْلٍ، عَنْ إِبْرَاهِيمَ، عَنْ عَلْقَمَةَ، عَنْ عَبْدِ اللَّهِ، عَنِ النَّبِيِّ صلى الله عليه وسلم قَالَ ‏ "</a:t>
            </a:r>
            <a:r>
              <a:rPr lang="ar-SA" sz="2800" b="1" dirty="0"/>
              <a:t>‏ لاَ يَدْخُلُ الْجَنَّةَ مَنْ كَانَ فِي قَلْبِهِ مِثْقَالُ ذَرَّةٍ مِنْ كِبْرٍ </a:t>
            </a:r>
            <a:r>
              <a:rPr lang="ar-SA" sz="2800" dirty="0"/>
              <a:t>‏"‏ ‏.</a:t>
            </a:r>
            <a:endParaRPr lang="en-US" sz="2800" dirty="0"/>
          </a:p>
          <a:p>
            <a:pPr marL="0" indent="0">
              <a:buNone/>
            </a:pPr>
            <a:r>
              <a:rPr lang="ar-SA" sz="2800" dirty="0"/>
              <a:t>‏</a:t>
            </a:r>
            <a:r>
              <a:rPr lang="en-US" sz="1800" cap="none" dirty="0"/>
              <a:t>https://sunnah.com/muslim/1/173</a:t>
            </a:r>
          </a:p>
          <a:p>
            <a:pPr marL="0" indent="0">
              <a:buNone/>
            </a:pPr>
            <a:endParaRPr lang="en-US" sz="1800" cap="none" dirty="0"/>
          </a:p>
          <a:p>
            <a:pPr marL="0" indent="0">
              <a:buNone/>
            </a:pPr>
            <a:endParaRPr lang="en-US" sz="2800" dirty="0"/>
          </a:p>
        </p:txBody>
      </p:sp>
      <p:sp>
        <p:nvSpPr>
          <p:cNvPr id="4" name="Date Placeholder 3">
            <a:extLst>
              <a:ext uri="{FF2B5EF4-FFF2-40B4-BE49-F238E27FC236}">
                <a16:creationId xmlns:a16="http://schemas.microsoft.com/office/drawing/2014/main" id="{2AC97111-E024-4C14-9104-0E1111EE1D3B}"/>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98C70528-E26D-4681-A9D2-14D5D1F34E9A}"/>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1711172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0DB5-D794-4FFA-B3DB-68023D8E3D08}"/>
              </a:ext>
            </a:extLst>
          </p:cNvPr>
          <p:cNvSpPr>
            <a:spLocks noGrp="1"/>
          </p:cNvSpPr>
          <p:nvPr>
            <p:ph type="title"/>
          </p:nvPr>
        </p:nvSpPr>
        <p:spPr>
          <a:xfrm>
            <a:off x="913775" y="1"/>
            <a:ext cx="10364451" cy="1344706"/>
          </a:xfrm>
        </p:spPr>
        <p:txBody>
          <a:bodyPr/>
          <a:lstStyle/>
          <a:p>
            <a:r>
              <a:rPr lang="en-US" dirty="0"/>
              <a:t>Backbiting, Showing Off</a:t>
            </a:r>
          </a:p>
        </p:txBody>
      </p:sp>
      <p:sp>
        <p:nvSpPr>
          <p:cNvPr id="3" name="Content Placeholder 2">
            <a:extLst>
              <a:ext uri="{FF2B5EF4-FFF2-40B4-BE49-F238E27FC236}">
                <a16:creationId xmlns:a16="http://schemas.microsoft.com/office/drawing/2014/main" id="{D9CB3E84-AE69-47B9-913B-0CD6E0604AFF}"/>
              </a:ext>
            </a:extLst>
          </p:cNvPr>
          <p:cNvSpPr>
            <a:spLocks noGrp="1"/>
          </p:cNvSpPr>
          <p:nvPr>
            <p:ph sz="quarter" idx="13"/>
          </p:nvPr>
        </p:nvSpPr>
        <p:spPr>
          <a:xfrm>
            <a:off x="913774" y="1815354"/>
            <a:ext cx="10363826" cy="3975846"/>
          </a:xfrm>
        </p:spPr>
        <p:txBody>
          <a:bodyPr>
            <a:normAutofit fontScale="92500" lnSpcReduction="20000"/>
          </a:bodyPr>
          <a:lstStyle/>
          <a:p>
            <a:pPr marL="0" indent="0" algn="r">
              <a:buNone/>
            </a:pPr>
            <a:r>
              <a:rPr lang="ar-SA" sz="2400" dirty="0"/>
              <a:t>حَدَّثَنَا حَيْوَةُ بْنُ شُرَيْحٍ الْمِصْرِيُّ، حَدَّثَنَا بَقِيَّةُ، عَنِ ابْنِ ثَوْبَانَ، عَنْ أَبِيهِ، عَنْ مَكْحُولٍ، عَنْ وَقَّاصِ بْنِ رَبِيعَةَ، عَنِ الْمُسْتَوْرِدِ، أَنَّهُ حَدَّثَهُ أَنَّ النَّبِيَّ صلى الله عليه وسلم قَالَ ‏ "‏ مَنْ أَكَلَ بِرَجُلٍ مُسْلِمٍ أَكْلَةً فَإِنَّ اللَّهَ يُطْعِمُهُ مِثْلَهَا مِنْ جَهَنَّمَ وَمَنْ كُسِيَ ثَوْبًا بِرَجُلٍ مُسْلِمٍ فَإِنَّ اللَّهَ يَكْسُوهُ مِثْلَهُ مِنْ جَهَنَّمَ وَمَنْ قَامَ بِرَجُلٍ مَقَامَ سُمْعَةٍ وَرِيَاءٍ فَإِنَّ اللَّهَ يَقُومُ بِهِ مَقَامَ سُمْعَةٍ وَرِيَاءٍ يَوْمَ الْقِيَامَةِ ‏"‏ ‏.‏</a:t>
            </a:r>
          </a:p>
          <a:p>
            <a:pPr marL="0" indent="0">
              <a:buNone/>
            </a:pPr>
            <a:r>
              <a:rPr lang="en-US" sz="2600" cap="none" dirty="0"/>
              <a:t>The Prophet (</a:t>
            </a:r>
            <a:r>
              <a:rPr lang="ar-SA" sz="2600" cap="none" dirty="0"/>
              <a:t>ﷺ) </a:t>
            </a:r>
            <a:r>
              <a:rPr lang="en-US" sz="2600" cap="none" dirty="0"/>
              <a:t>said: If anyone eats once at the cost of a Muslim's honor, Allah will give him a like amount of Jahannam to eat; if anyone clothes himself with a garment at the cost of a Muslim's honor, Allah will clothe him with like amount of Jahannam; and if anyone puts himself in a position of reputation and show, Allah will disgrace him with a place of reputation and show on the Day of Resurrection.</a:t>
            </a:r>
          </a:p>
          <a:p>
            <a:pPr marL="0" indent="0">
              <a:buNone/>
            </a:pPr>
            <a:r>
              <a:rPr lang="ar-SA" sz="2600" cap="none" dirty="0"/>
              <a:t> </a:t>
            </a:r>
            <a:r>
              <a:rPr lang="ar-SA" sz="1900" cap="none" dirty="0"/>
              <a:t>صحيح   (الألباني)</a:t>
            </a:r>
            <a:r>
              <a:rPr lang="en-US" sz="1900" cap="none" dirty="0"/>
              <a:t> </a:t>
            </a:r>
            <a:r>
              <a:rPr lang="en-US" sz="1900" cap="none" dirty="0">
                <a:hlinkClick r:id="rId2"/>
              </a:rPr>
              <a:t>https://sunnah.com/abudawud/43/109</a:t>
            </a:r>
            <a:endParaRPr lang="en-US" sz="1900" cap="none" dirty="0"/>
          </a:p>
          <a:p>
            <a:pPr marL="0" indent="0">
              <a:buNone/>
            </a:pPr>
            <a:endParaRPr lang="en-US" sz="2600" cap="none" dirty="0"/>
          </a:p>
          <a:p>
            <a:pPr marL="0" indent="0">
              <a:buNone/>
            </a:pPr>
            <a:endParaRPr lang="en-US" sz="2600" cap="none" dirty="0"/>
          </a:p>
        </p:txBody>
      </p:sp>
      <p:sp>
        <p:nvSpPr>
          <p:cNvPr id="4" name="Date Placeholder 3">
            <a:extLst>
              <a:ext uri="{FF2B5EF4-FFF2-40B4-BE49-F238E27FC236}">
                <a16:creationId xmlns:a16="http://schemas.microsoft.com/office/drawing/2014/main" id="{E3449D81-74F6-43E5-81EC-ABB825CB2CED}"/>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170E020C-4927-4FC8-8252-3C7A2F71A002}"/>
              </a:ext>
            </a:extLst>
          </p:cNvPr>
          <p:cNvSpPr>
            <a:spLocks noGrp="1"/>
          </p:cNvSpPr>
          <p:nvPr>
            <p:ph type="ftr" sz="quarter" idx="11"/>
          </p:nvPr>
        </p:nvSpPr>
        <p:spPr/>
        <p:txBody>
          <a:bodyPr/>
          <a:lstStyle/>
          <a:p>
            <a:r>
              <a:rPr lang="en-US"/>
              <a:t>Ishaq</a:t>
            </a:r>
            <a:endParaRPr lang="en-US" dirty="0"/>
          </a:p>
        </p:txBody>
      </p:sp>
    </p:spTree>
    <p:extLst>
      <p:ext uri="{BB962C8B-B14F-4D97-AF65-F5344CB8AC3E}">
        <p14:creationId xmlns:p14="http://schemas.microsoft.com/office/powerpoint/2010/main" val="352677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7B1A11-183C-416D-8627-56C7E6FFCF39}"/>
              </a:ext>
            </a:extLst>
          </p:cNvPr>
          <p:cNvSpPr>
            <a:spLocks noGrp="1"/>
          </p:cNvSpPr>
          <p:nvPr>
            <p:ph type="dt" sz="half" idx="10"/>
          </p:nvPr>
        </p:nvSpPr>
        <p:spPr/>
        <p:txBody>
          <a:bodyPr/>
          <a:lstStyle/>
          <a:p>
            <a:r>
              <a:rPr lang="en-US"/>
              <a:t>10/21/2019</a:t>
            </a:r>
            <a:endParaRPr lang="en-US" dirty="0"/>
          </a:p>
        </p:txBody>
      </p:sp>
      <p:sp>
        <p:nvSpPr>
          <p:cNvPr id="5" name="Footer Placeholder 4">
            <a:extLst>
              <a:ext uri="{FF2B5EF4-FFF2-40B4-BE49-F238E27FC236}">
                <a16:creationId xmlns:a16="http://schemas.microsoft.com/office/drawing/2014/main" id="{6FB889A9-6BAE-49EB-9886-599ED620E430}"/>
              </a:ext>
            </a:extLst>
          </p:cNvPr>
          <p:cNvSpPr>
            <a:spLocks noGrp="1"/>
          </p:cNvSpPr>
          <p:nvPr>
            <p:ph type="ftr" sz="quarter" idx="11"/>
          </p:nvPr>
        </p:nvSpPr>
        <p:spPr/>
        <p:txBody>
          <a:bodyPr/>
          <a:lstStyle/>
          <a:p>
            <a:r>
              <a:rPr lang="en-US"/>
              <a:t>Ishaq</a:t>
            </a:r>
            <a:endParaRPr lang="en-US" dirty="0"/>
          </a:p>
        </p:txBody>
      </p:sp>
      <p:sp>
        <p:nvSpPr>
          <p:cNvPr id="7" name="Rectangle 6">
            <a:extLst>
              <a:ext uri="{FF2B5EF4-FFF2-40B4-BE49-F238E27FC236}">
                <a16:creationId xmlns:a16="http://schemas.microsoft.com/office/drawing/2014/main" id="{38FE87E7-7094-416B-8607-52687D962F22}"/>
              </a:ext>
            </a:extLst>
          </p:cNvPr>
          <p:cNvSpPr/>
          <p:nvPr/>
        </p:nvSpPr>
        <p:spPr>
          <a:xfrm>
            <a:off x="1524000" y="144379"/>
            <a:ext cx="7620000" cy="5693866"/>
          </a:xfrm>
          <a:prstGeom prst="rect">
            <a:avLst/>
          </a:prstGeom>
        </p:spPr>
        <p:txBody>
          <a:bodyPr wrap="square">
            <a:spAutoFit/>
          </a:bodyPr>
          <a:lstStyle/>
          <a:p>
            <a:r>
              <a:rPr lang="en-US" sz="2800" b="1" dirty="0" err="1"/>
              <a:t>Ma'ruf</a:t>
            </a:r>
            <a:r>
              <a:rPr lang="en-US" sz="2800" dirty="0"/>
              <a:t> has said: "Hoping for mercy from the One (Allah) Whom you do not obey is but foolishness.“</a:t>
            </a:r>
          </a:p>
          <a:p>
            <a:endParaRPr lang="en-US" sz="2800" dirty="0"/>
          </a:p>
          <a:p>
            <a:r>
              <a:rPr lang="en-US" sz="2800" b="1" dirty="0"/>
              <a:t>Al-Hasan</a:t>
            </a:r>
            <a:r>
              <a:rPr lang="en-US" sz="2800" dirty="0"/>
              <a:t> said: "Some people have been distracted by the hope of Allah's Grace, until they left this world without having made any repentance. </a:t>
            </a:r>
          </a:p>
          <a:p>
            <a:r>
              <a:rPr lang="en-US" sz="2800" dirty="0"/>
              <a:t>One of them said: 'Verily, I have a good opinion of My Lord.' He simply lied, because if he had had a good opinion of his Lord, he would have perfected his deeds."</a:t>
            </a:r>
          </a:p>
        </p:txBody>
      </p:sp>
    </p:spTree>
    <p:extLst>
      <p:ext uri="{BB962C8B-B14F-4D97-AF65-F5344CB8AC3E}">
        <p14:creationId xmlns:p14="http://schemas.microsoft.com/office/powerpoint/2010/main" val="1423264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4AE1B9-D1F7-4939-83D9-FD99163032FC}"/>
              </a:ext>
            </a:extLst>
          </p:cNvPr>
          <p:cNvSpPr>
            <a:spLocks noGrp="1"/>
          </p:cNvSpPr>
          <p:nvPr>
            <p:ph type="title"/>
          </p:nvPr>
        </p:nvSpPr>
        <p:spPr/>
        <p:txBody>
          <a:bodyPr/>
          <a:lstStyle/>
          <a:p>
            <a:r>
              <a:rPr lang="en-US" dirty="0"/>
              <a:t>Hadeeth on Preachers</a:t>
            </a:r>
          </a:p>
        </p:txBody>
      </p:sp>
      <p:sp>
        <p:nvSpPr>
          <p:cNvPr id="7" name="Content Placeholder 6">
            <a:extLst>
              <a:ext uri="{FF2B5EF4-FFF2-40B4-BE49-F238E27FC236}">
                <a16:creationId xmlns:a16="http://schemas.microsoft.com/office/drawing/2014/main" id="{23374246-7051-4BAE-82DA-10F8803CA6E2}"/>
              </a:ext>
            </a:extLst>
          </p:cNvPr>
          <p:cNvSpPr>
            <a:spLocks noGrp="1"/>
          </p:cNvSpPr>
          <p:nvPr>
            <p:ph idx="1"/>
          </p:nvPr>
        </p:nvSpPr>
        <p:spPr/>
        <p:txBody>
          <a:bodyPr/>
          <a:lstStyle/>
          <a:p>
            <a:endParaRPr lang="en-US"/>
          </a:p>
        </p:txBody>
      </p:sp>
      <p:sp>
        <p:nvSpPr>
          <p:cNvPr id="2" name="Date Placeholder 1">
            <a:extLst>
              <a:ext uri="{FF2B5EF4-FFF2-40B4-BE49-F238E27FC236}">
                <a16:creationId xmlns:a16="http://schemas.microsoft.com/office/drawing/2014/main" id="{BCA0C359-84D4-4DC2-A088-59C3B4DA7FA1}"/>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E5A87129-FCC8-4E46-AFB5-8BB352A8360C}"/>
              </a:ext>
            </a:extLst>
          </p:cNvPr>
          <p:cNvSpPr>
            <a:spLocks noGrp="1"/>
          </p:cNvSpPr>
          <p:nvPr>
            <p:ph type="ftr" sz="quarter" idx="11"/>
          </p:nvPr>
        </p:nvSpPr>
        <p:spPr/>
        <p:txBody>
          <a:bodyPr/>
          <a:lstStyle/>
          <a:p>
            <a:r>
              <a:rPr lang="en-US"/>
              <a:t>Ishaq</a:t>
            </a:r>
            <a:endParaRPr lang="en-US" dirty="0"/>
          </a:p>
        </p:txBody>
      </p:sp>
      <p:pic>
        <p:nvPicPr>
          <p:cNvPr id="5" name="Picture 4">
            <a:extLst>
              <a:ext uri="{FF2B5EF4-FFF2-40B4-BE49-F238E27FC236}">
                <a16:creationId xmlns:a16="http://schemas.microsoft.com/office/drawing/2014/main" id="{3ACFB95E-3E32-4462-B29A-5487771FD477}"/>
              </a:ext>
            </a:extLst>
          </p:cNvPr>
          <p:cNvPicPr>
            <a:picLocks noChangeAspect="1"/>
          </p:cNvPicPr>
          <p:nvPr/>
        </p:nvPicPr>
        <p:blipFill>
          <a:blip r:embed="rId2"/>
          <a:stretch>
            <a:fillRect/>
          </a:stretch>
        </p:blipFill>
        <p:spPr>
          <a:xfrm>
            <a:off x="816007" y="2052918"/>
            <a:ext cx="9521149" cy="3859795"/>
          </a:xfrm>
          <a:prstGeom prst="rect">
            <a:avLst/>
          </a:prstGeom>
        </p:spPr>
      </p:pic>
    </p:spTree>
    <p:extLst>
      <p:ext uri="{BB962C8B-B14F-4D97-AF65-F5344CB8AC3E}">
        <p14:creationId xmlns:p14="http://schemas.microsoft.com/office/powerpoint/2010/main" val="51117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A021-BCE3-4E8D-A90B-9B590837D2E2}"/>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7AE682A3-A4C6-4676-B367-7C236C56BB65}"/>
              </a:ext>
            </a:extLst>
          </p:cNvPr>
          <p:cNvSpPr>
            <a:spLocks noGrp="1"/>
          </p:cNvSpPr>
          <p:nvPr>
            <p:ph type="ftr" sz="quarter" idx="11"/>
          </p:nvPr>
        </p:nvSpPr>
        <p:spPr/>
        <p:txBody>
          <a:bodyPr/>
          <a:lstStyle/>
          <a:p>
            <a:r>
              <a:rPr lang="en-US"/>
              <a:t>Ishaq</a:t>
            </a:r>
            <a:endParaRPr lang="en-US" dirty="0"/>
          </a:p>
        </p:txBody>
      </p:sp>
      <p:sp>
        <p:nvSpPr>
          <p:cNvPr id="5" name="Rectangle 4">
            <a:extLst>
              <a:ext uri="{FF2B5EF4-FFF2-40B4-BE49-F238E27FC236}">
                <a16:creationId xmlns:a16="http://schemas.microsoft.com/office/drawing/2014/main" id="{F299CEE5-17B0-45EA-9B22-3585074BE26B}"/>
              </a:ext>
            </a:extLst>
          </p:cNvPr>
          <p:cNvSpPr/>
          <p:nvPr/>
        </p:nvSpPr>
        <p:spPr>
          <a:xfrm>
            <a:off x="1158129" y="728420"/>
            <a:ext cx="8574807" cy="3170099"/>
          </a:xfrm>
          <a:prstGeom prst="rect">
            <a:avLst/>
          </a:prstGeom>
        </p:spPr>
        <p:txBody>
          <a:bodyPr wrap="square">
            <a:spAutoFit/>
          </a:bodyPr>
          <a:lstStyle/>
          <a:p>
            <a:r>
              <a:rPr lang="en-US" sz="2000" b="1" dirty="0" err="1"/>
              <a:t>Usamah</a:t>
            </a:r>
            <a:r>
              <a:rPr lang="en-US" sz="2000" b="1" dirty="0"/>
              <a:t> bin Zayd ~ reported that he heard the Prophet ~</a:t>
            </a:r>
          </a:p>
          <a:p>
            <a:r>
              <a:rPr lang="en-US" sz="2000" b="1" dirty="0"/>
              <a:t>say: "A man will be brought on the Day of Resurrection and</a:t>
            </a:r>
          </a:p>
          <a:p>
            <a:r>
              <a:rPr lang="en-US" sz="2000" b="1" dirty="0"/>
              <a:t>thrown in the (Hell) Fire, so that his intestines will come out,</a:t>
            </a:r>
          </a:p>
          <a:p>
            <a:r>
              <a:rPr lang="en-US" sz="2000" b="1" dirty="0"/>
              <a:t>and he will go around like a donkey goes around a millstone.</a:t>
            </a:r>
          </a:p>
          <a:p>
            <a:r>
              <a:rPr lang="en-US" sz="2000" b="1" dirty="0"/>
              <a:t>The people of the (Hell) Fire will gather around him and say:</a:t>
            </a:r>
          </a:p>
          <a:p>
            <a:r>
              <a:rPr lang="en-US" sz="2000" b="1" dirty="0"/>
              <a:t>'O so-and-so! What is wrong with you? Didn't you use to order us to do good deeds and forbid us to do bad deeds?' He</a:t>
            </a:r>
          </a:p>
          <a:p>
            <a:r>
              <a:rPr lang="en-US" sz="2000" b="1" dirty="0"/>
              <a:t>will reply: 'Yes, I used to order you to do good deeds, but I</a:t>
            </a:r>
          </a:p>
          <a:p>
            <a:r>
              <a:rPr lang="en-US" sz="2000" b="1" dirty="0"/>
              <a:t>did not do them myself, and I used to forbid you to do bad</a:t>
            </a:r>
          </a:p>
          <a:p>
            <a:r>
              <a:rPr lang="en-US" sz="2000" b="1" dirty="0"/>
              <a:t>deeds, yet I used to do them myself. "'</a:t>
            </a:r>
          </a:p>
        </p:txBody>
      </p:sp>
    </p:spTree>
    <p:extLst>
      <p:ext uri="{BB962C8B-B14F-4D97-AF65-F5344CB8AC3E}">
        <p14:creationId xmlns:p14="http://schemas.microsoft.com/office/powerpoint/2010/main" val="8945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E538C-74B3-4909-9D8F-58645881763C}"/>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D569410D-DDAB-4B22-9644-366C436B4312}"/>
              </a:ext>
            </a:extLst>
          </p:cNvPr>
          <p:cNvSpPr>
            <a:spLocks noGrp="1"/>
          </p:cNvSpPr>
          <p:nvPr>
            <p:ph type="ftr" sz="quarter" idx="11"/>
          </p:nvPr>
        </p:nvSpPr>
        <p:spPr/>
        <p:txBody>
          <a:bodyPr/>
          <a:lstStyle/>
          <a:p>
            <a:r>
              <a:rPr lang="en-US"/>
              <a:t>Ishaq</a:t>
            </a:r>
            <a:endParaRPr lang="en-US" dirty="0"/>
          </a:p>
        </p:txBody>
      </p:sp>
      <p:sp>
        <p:nvSpPr>
          <p:cNvPr id="5" name="Rectangle 4">
            <a:extLst>
              <a:ext uri="{FF2B5EF4-FFF2-40B4-BE49-F238E27FC236}">
                <a16:creationId xmlns:a16="http://schemas.microsoft.com/office/drawing/2014/main" id="{AE9E6288-57A8-44D1-AD6A-6938FD0C8AA6}"/>
              </a:ext>
            </a:extLst>
          </p:cNvPr>
          <p:cNvSpPr/>
          <p:nvPr/>
        </p:nvSpPr>
        <p:spPr>
          <a:xfrm>
            <a:off x="1001261" y="697425"/>
            <a:ext cx="8809166" cy="5509200"/>
          </a:xfrm>
          <a:prstGeom prst="rect">
            <a:avLst/>
          </a:prstGeom>
        </p:spPr>
        <p:txBody>
          <a:bodyPr wrap="square">
            <a:spAutoFit/>
          </a:bodyPr>
          <a:lstStyle/>
          <a:p>
            <a:pPr algn="r"/>
            <a:r>
              <a:rPr lang="ar-SA" sz="2800" dirty="0"/>
              <a:t>عَنْ أَنَسِ بْنِ مَالِكٍ، قَالَ قَالَ رَسُولُ اللَّهِ صلى الله عليه وسلم ‏ "‏ لَمَّا عُرِجَ بِي مَرَرْتُ بِقَوْمٍ لَهُمْ أَظْفَارٌ مِنْ نُحَاسٍ يَخْمِشُونَ وُجُوهَهُمْ وَصُدُورَهُمْ فَقُلْتُ مَنْ هَؤُلاَءِ يَا جِبْرِيلُ قَالَ هَؤُلاَءِ الَّذِينَ يَأْكُلُونَ لُحُومَ النَّاسِ وَيَقَعُونَ فِي أَعْرَاضِهِمْ ‏"‏ </a:t>
            </a:r>
            <a:endParaRPr lang="en-US" sz="2800" dirty="0"/>
          </a:p>
          <a:p>
            <a:pPr algn="r"/>
            <a:endParaRPr lang="en-US" sz="2800" dirty="0"/>
          </a:p>
          <a:p>
            <a:pPr algn="r"/>
            <a:endParaRPr lang="ar-SA" sz="2800" dirty="0"/>
          </a:p>
          <a:p>
            <a:endParaRPr lang="en-US" sz="2400" dirty="0"/>
          </a:p>
          <a:p>
            <a:endParaRPr lang="en-US" sz="2400" dirty="0"/>
          </a:p>
          <a:p>
            <a:r>
              <a:rPr lang="en-US" sz="2400" dirty="0"/>
              <a:t>Narrated Anas ibn Malik:</a:t>
            </a:r>
          </a:p>
          <a:p>
            <a:r>
              <a:rPr lang="en-US" sz="2400" dirty="0"/>
              <a:t>The Prophet (</a:t>
            </a:r>
            <a:r>
              <a:rPr lang="ar-SA" sz="2400" dirty="0"/>
              <a:t>ﷺ) </a:t>
            </a:r>
            <a:r>
              <a:rPr lang="en-US" sz="2400" dirty="0"/>
              <a:t>said: When I was taken up to heaven I passed by people who had nails of copper and were scratching their faces and their chests: They are those who were given to back biting and who aspersed people's honor.</a:t>
            </a:r>
            <a:r>
              <a:rPr lang="ar-SA" sz="2400" dirty="0"/>
              <a:t> صحيح   (الألباني) </a:t>
            </a:r>
          </a:p>
          <a:p>
            <a:r>
              <a:rPr lang="en-US" sz="2000" dirty="0">
                <a:hlinkClick r:id="rId3"/>
              </a:rPr>
              <a:t>https://sunnah.com/abudawud/43/106</a:t>
            </a:r>
            <a:endParaRPr lang="ar-SA" sz="2000" dirty="0"/>
          </a:p>
        </p:txBody>
      </p:sp>
      <p:pic>
        <p:nvPicPr>
          <p:cNvPr id="6" name="Picture 5">
            <a:extLst>
              <a:ext uri="{FF2B5EF4-FFF2-40B4-BE49-F238E27FC236}">
                <a16:creationId xmlns:a16="http://schemas.microsoft.com/office/drawing/2014/main" id="{C28D5CFC-1CA2-4C9B-AA2D-B217A60978FD}"/>
              </a:ext>
            </a:extLst>
          </p:cNvPr>
          <p:cNvPicPr>
            <a:picLocks noChangeAspect="1"/>
          </p:cNvPicPr>
          <p:nvPr/>
        </p:nvPicPr>
        <p:blipFill>
          <a:blip r:embed="rId4"/>
          <a:stretch>
            <a:fillRect/>
          </a:stretch>
        </p:blipFill>
        <p:spPr>
          <a:xfrm>
            <a:off x="3225190" y="2200520"/>
            <a:ext cx="4542685" cy="1251505"/>
          </a:xfrm>
          <a:prstGeom prst="rect">
            <a:avLst/>
          </a:prstGeom>
        </p:spPr>
      </p:pic>
    </p:spTree>
    <p:extLst>
      <p:ext uri="{BB962C8B-B14F-4D97-AF65-F5344CB8AC3E}">
        <p14:creationId xmlns:p14="http://schemas.microsoft.com/office/powerpoint/2010/main" val="64744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A401DB-9F47-415E-A368-F1076D33A879}"/>
              </a:ext>
            </a:extLst>
          </p:cNvPr>
          <p:cNvSpPr>
            <a:spLocks noGrp="1"/>
          </p:cNvSpPr>
          <p:nvPr>
            <p:ph type="title"/>
          </p:nvPr>
        </p:nvSpPr>
        <p:spPr/>
        <p:txBody>
          <a:bodyPr/>
          <a:lstStyle/>
          <a:p>
            <a:r>
              <a:rPr lang="en-US" dirty="0"/>
              <a:t>Much Repeated </a:t>
            </a:r>
            <a:r>
              <a:rPr lang="en-US" dirty="0" err="1"/>
              <a:t>Dua</a:t>
            </a:r>
            <a:endParaRPr lang="en-US" dirty="0"/>
          </a:p>
        </p:txBody>
      </p:sp>
      <p:pic>
        <p:nvPicPr>
          <p:cNvPr id="7" name="Content Placeholder 6">
            <a:extLst>
              <a:ext uri="{FF2B5EF4-FFF2-40B4-BE49-F238E27FC236}">
                <a16:creationId xmlns:a16="http://schemas.microsoft.com/office/drawing/2014/main" id="{74B38EF7-ECB9-46C2-BDF5-D8AA064CA973}"/>
              </a:ext>
            </a:extLst>
          </p:cNvPr>
          <p:cNvPicPr>
            <a:picLocks noGrp="1" noChangeAspect="1"/>
          </p:cNvPicPr>
          <p:nvPr>
            <p:ph idx="1"/>
          </p:nvPr>
        </p:nvPicPr>
        <p:blipFill>
          <a:blip r:embed="rId2"/>
          <a:stretch>
            <a:fillRect/>
          </a:stretch>
        </p:blipFill>
        <p:spPr>
          <a:xfrm>
            <a:off x="1388662" y="1385893"/>
            <a:ext cx="6855907" cy="1931858"/>
          </a:xfrm>
          <a:prstGeom prst="rect">
            <a:avLst/>
          </a:prstGeom>
        </p:spPr>
      </p:pic>
      <p:sp>
        <p:nvSpPr>
          <p:cNvPr id="2" name="Date Placeholder 1">
            <a:extLst>
              <a:ext uri="{FF2B5EF4-FFF2-40B4-BE49-F238E27FC236}">
                <a16:creationId xmlns:a16="http://schemas.microsoft.com/office/drawing/2014/main" id="{38F5B6E3-F803-4748-8569-C95393980980}"/>
              </a:ext>
            </a:extLst>
          </p:cNvPr>
          <p:cNvSpPr>
            <a:spLocks noGrp="1"/>
          </p:cNvSpPr>
          <p:nvPr>
            <p:ph type="dt" sz="half" idx="10"/>
          </p:nvPr>
        </p:nvSpPr>
        <p:spPr/>
        <p:txBody>
          <a:bodyPr/>
          <a:lstStyle/>
          <a:p>
            <a:r>
              <a:rPr lang="en-US"/>
              <a:t>10/21/2019</a:t>
            </a:r>
            <a:endParaRPr lang="en-US" dirty="0"/>
          </a:p>
        </p:txBody>
      </p:sp>
      <p:sp>
        <p:nvSpPr>
          <p:cNvPr id="3" name="Footer Placeholder 2">
            <a:extLst>
              <a:ext uri="{FF2B5EF4-FFF2-40B4-BE49-F238E27FC236}">
                <a16:creationId xmlns:a16="http://schemas.microsoft.com/office/drawing/2014/main" id="{8F28E1D0-A50B-4A27-9077-E53B35500E87}"/>
              </a:ext>
            </a:extLst>
          </p:cNvPr>
          <p:cNvSpPr>
            <a:spLocks noGrp="1"/>
          </p:cNvSpPr>
          <p:nvPr>
            <p:ph type="ftr" sz="quarter" idx="11"/>
          </p:nvPr>
        </p:nvSpPr>
        <p:spPr/>
        <p:txBody>
          <a:bodyPr/>
          <a:lstStyle/>
          <a:p>
            <a:r>
              <a:rPr lang="en-US"/>
              <a:t>Ishaq</a:t>
            </a:r>
            <a:endParaRPr lang="en-US" dirty="0"/>
          </a:p>
        </p:txBody>
      </p:sp>
      <p:sp>
        <p:nvSpPr>
          <p:cNvPr id="8" name="Rectangle 7">
            <a:extLst>
              <a:ext uri="{FF2B5EF4-FFF2-40B4-BE49-F238E27FC236}">
                <a16:creationId xmlns:a16="http://schemas.microsoft.com/office/drawing/2014/main" id="{56F6EDDB-CD15-4E69-8566-4860CCCD42E8}"/>
              </a:ext>
            </a:extLst>
          </p:cNvPr>
          <p:cNvSpPr/>
          <p:nvPr/>
        </p:nvSpPr>
        <p:spPr>
          <a:xfrm>
            <a:off x="1225685" y="3444660"/>
            <a:ext cx="8497889" cy="2369880"/>
          </a:xfrm>
          <a:prstGeom prst="rect">
            <a:avLst/>
          </a:prstGeom>
        </p:spPr>
        <p:txBody>
          <a:bodyPr wrap="square">
            <a:spAutoFit/>
          </a:bodyPr>
          <a:lstStyle/>
          <a:p>
            <a:r>
              <a:rPr lang="en-US" sz="2000" dirty="0"/>
              <a:t>Anas ~ also said: "The Messenger of Allah used to say</a:t>
            </a:r>
          </a:p>
          <a:p>
            <a:r>
              <a:rPr lang="en-US" sz="2000" dirty="0"/>
              <a:t>quite frequently: </a:t>
            </a:r>
            <a:r>
              <a:rPr lang="en-US" sz="2400" b="1" dirty="0"/>
              <a:t>'O Turner of the heart, keep me steadfast in your religion.</a:t>
            </a:r>
            <a:r>
              <a:rPr lang="en-US" sz="2000" dirty="0"/>
              <a:t>' I said: 'Messenger of Allah, we do affirm</a:t>
            </a:r>
          </a:p>
          <a:p>
            <a:r>
              <a:rPr lang="en-US" sz="2000" dirty="0"/>
              <a:t>faith in you and in that which you have been sent with, yet</a:t>
            </a:r>
          </a:p>
          <a:p>
            <a:r>
              <a:rPr lang="en-US" sz="2000" dirty="0"/>
              <a:t>despite this, you entertain fear about us.' Whereupon he :</a:t>
            </a:r>
            <a:r>
              <a:rPr lang="en-US" sz="2000" dirty="0" err="1"/>
              <a:t>i</a:t>
            </a:r>
            <a:endParaRPr lang="en-US" sz="2000" dirty="0"/>
          </a:p>
          <a:p>
            <a:r>
              <a:rPr lang="en-US" sz="2000" dirty="0"/>
              <a:t>said: 'Yes. Verily the hearts are between two of the Fingers</a:t>
            </a:r>
          </a:p>
          <a:p>
            <a:r>
              <a:rPr lang="en-US" sz="2000" dirty="0"/>
              <a:t>of Allah and He turns them as He likes. "</a:t>
            </a:r>
          </a:p>
        </p:txBody>
      </p:sp>
    </p:spTree>
    <p:extLst>
      <p:ext uri="{BB962C8B-B14F-4D97-AF65-F5344CB8AC3E}">
        <p14:creationId xmlns:p14="http://schemas.microsoft.com/office/powerpoint/2010/main" val="99643592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4181</TotalTime>
  <Words>6593</Words>
  <Application>Microsoft Office PowerPoint</Application>
  <PresentationFormat>Widescreen</PresentationFormat>
  <Paragraphs>291</Paragraphs>
  <Slides>45</Slides>
  <Notes>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BookAntiqua</vt:lpstr>
      <vt:lpstr>Calibri</vt:lpstr>
      <vt:lpstr>KFGQPC Uthman Taha Naskh</vt:lpstr>
      <vt:lpstr>Times New Roman</vt:lpstr>
      <vt:lpstr>Tw Cen MT</vt:lpstr>
      <vt:lpstr>Droplet</vt:lpstr>
      <vt:lpstr>Disease &amp; Medicine </vt:lpstr>
      <vt:lpstr>Allah’s Forgiveness and His Command فصل بين عفو الله و امره</vt:lpstr>
      <vt:lpstr>Major BOOK Topics</vt:lpstr>
      <vt:lpstr>Allah’s Forgiveness and His Command</vt:lpstr>
      <vt:lpstr>PowerPoint Presentation</vt:lpstr>
      <vt:lpstr>Hadeeth on Preachers</vt:lpstr>
      <vt:lpstr>PowerPoint Presentation</vt:lpstr>
      <vt:lpstr>PowerPoint Presentation</vt:lpstr>
      <vt:lpstr>Much Repeated Dua</vt:lpstr>
      <vt:lpstr>Angel Michael</vt:lpstr>
      <vt:lpstr>A Dip!</vt:lpstr>
      <vt:lpstr>A Dip</vt:lpstr>
      <vt:lpstr>Questioning And Punishment In The Grave (Sunan Abi Dawud) – A long Hadith</vt:lpstr>
      <vt:lpstr>PowerPoint Presentation</vt:lpstr>
      <vt:lpstr>PowerPoint Presentation</vt:lpstr>
      <vt:lpstr>PowerPoint Presentation</vt:lpstr>
      <vt:lpstr>Every intoxicant is forbidden</vt:lpstr>
      <vt:lpstr>'When the bier is ready</vt:lpstr>
      <vt:lpstr>Morning &amp; Evening in the Grave</vt:lpstr>
      <vt:lpstr>Death Slaughtered</vt:lpstr>
      <vt:lpstr>PowerPoint Presentation</vt:lpstr>
      <vt:lpstr>PowerPoint Presentation</vt:lpstr>
      <vt:lpstr>The Case of Three</vt:lpstr>
      <vt:lpstr>PowerPoint Presentation</vt:lpstr>
      <vt:lpstr>PowerPoint Presentation</vt:lpstr>
      <vt:lpstr>PowerPoint Presentation</vt:lpstr>
      <vt:lpstr>PowerPoint Presentation</vt:lpstr>
      <vt:lpstr>PowerPoint Presentation</vt:lpstr>
      <vt:lpstr>Watch Out!</vt:lpstr>
      <vt:lpstr>Do Worldly Blessings IMPLY ALLAH’s LOVE?</vt:lpstr>
      <vt:lpstr>PowerPoint Presentation</vt:lpstr>
      <vt:lpstr>PowerPoint Presentation</vt:lpstr>
      <vt:lpstr>A FLY – A REVIEW of the text</vt:lpstr>
      <vt:lpstr>Due to A Fly!</vt:lpstr>
      <vt:lpstr>Report Review </vt:lpstr>
      <vt:lpstr>Comments from Kitab al-Tauhid</vt:lpstr>
      <vt:lpstr>Disbelief After Belief – 16:106</vt:lpstr>
      <vt:lpstr>Commentary on 16:106 The Exception</vt:lpstr>
      <vt:lpstr>Commentary on 16:106 - Those who preferred to Die</vt:lpstr>
      <vt:lpstr>PowerPoint Presentation</vt:lpstr>
      <vt:lpstr>PowerPoint Presentation</vt:lpstr>
      <vt:lpstr>PowerPoint Presentation</vt:lpstr>
      <vt:lpstr>Commentary on 16:106</vt:lpstr>
      <vt:lpstr>كِبْر –  Self-Conceit</vt:lpstr>
      <vt:lpstr>Backbiting, Showing Off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&amp; Medicine </dc:title>
  <dc:creator>Ishaq Zahid</dc:creator>
  <cp:lastModifiedBy>Ishaq Zahid</cp:lastModifiedBy>
  <cp:revision>54</cp:revision>
  <cp:lastPrinted>2019-11-04T23:31:12Z</cp:lastPrinted>
  <dcterms:created xsi:type="dcterms:W3CDTF">2019-10-21T14:18:06Z</dcterms:created>
  <dcterms:modified xsi:type="dcterms:W3CDTF">2019-11-17T21:50:45Z</dcterms:modified>
</cp:coreProperties>
</file>