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9"/>
  </p:notesMasterIdLst>
  <p:handoutMasterIdLst>
    <p:handoutMasterId r:id="rId20"/>
  </p:handoutMasterIdLst>
  <p:sldIdLst>
    <p:sldId id="256" r:id="rId3"/>
    <p:sldId id="279" r:id="rId4"/>
    <p:sldId id="280" r:id="rId5"/>
    <p:sldId id="281" r:id="rId6"/>
    <p:sldId id="282" r:id="rId7"/>
    <p:sldId id="270" r:id="rId8"/>
    <p:sldId id="271" r:id="rId9"/>
    <p:sldId id="272" r:id="rId10"/>
    <p:sldId id="273" r:id="rId11"/>
    <p:sldId id="283" r:id="rId12"/>
    <p:sldId id="284" r:id="rId13"/>
    <p:sldId id="275" r:id="rId14"/>
    <p:sldId id="276" r:id="rId15"/>
    <p:sldId id="277" r:id="rId16"/>
    <p:sldId id="278" r:id="rId17"/>
    <p:sldId id="258" r:id="rId18"/>
  </p:sldIdLst>
  <p:sldSz cx="9144000" cy="6858000" type="screen4x3"/>
  <p:notesSz cx="6858000" cy="9144000"/>
  <p:defaultTextStyle>
    <a:defPPr>
      <a:defRPr lang="en-US"/>
    </a:defPPr>
    <a:lvl1pPr algn="ctr" rtl="0" fontAlgn="base">
      <a:spcBef>
        <a:spcPct val="0"/>
      </a:spcBef>
      <a:spcAft>
        <a:spcPct val="0"/>
      </a:spcAft>
      <a:defRPr sz="4400" kern="1200">
        <a:solidFill>
          <a:schemeClr val="tx2"/>
        </a:solidFill>
        <a:latin typeface="Times New Roman" pitchFamily="18" charset="0"/>
        <a:ea typeface="+mn-ea"/>
        <a:cs typeface="+mn-cs"/>
      </a:defRPr>
    </a:lvl1pPr>
    <a:lvl2pPr marL="457200" algn="ctr" rtl="0" fontAlgn="base">
      <a:spcBef>
        <a:spcPct val="0"/>
      </a:spcBef>
      <a:spcAft>
        <a:spcPct val="0"/>
      </a:spcAft>
      <a:defRPr sz="4400" kern="1200">
        <a:solidFill>
          <a:schemeClr val="tx2"/>
        </a:solidFill>
        <a:latin typeface="Times New Roman" pitchFamily="18" charset="0"/>
        <a:ea typeface="+mn-ea"/>
        <a:cs typeface="+mn-cs"/>
      </a:defRPr>
    </a:lvl2pPr>
    <a:lvl3pPr marL="914400" algn="ctr" rtl="0" fontAlgn="base">
      <a:spcBef>
        <a:spcPct val="0"/>
      </a:spcBef>
      <a:spcAft>
        <a:spcPct val="0"/>
      </a:spcAft>
      <a:defRPr sz="4400" kern="1200">
        <a:solidFill>
          <a:schemeClr val="tx2"/>
        </a:solidFill>
        <a:latin typeface="Times New Roman" pitchFamily="18" charset="0"/>
        <a:ea typeface="+mn-ea"/>
        <a:cs typeface="+mn-cs"/>
      </a:defRPr>
    </a:lvl3pPr>
    <a:lvl4pPr marL="1371600" algn="ctr" rtl="0" fontAlgn="base">
      <a:spcBef>
        <a:spcPct val="0"/>
      </a:spcBef>
      <a:spcAft>
        <a:spcPct val="0"/>
      </a:spcAft>
      <a:defRPr sz="4400" kern="1200">
        <a:solidFill>
          <a:schemeClr val="tx2"/>
        </a:solidFill>
        <a:latin typeface="Times New Roman" pitchFamily="18" charset="0"/>
        <a:ea typeface="+mn-ea"/>
        <a:cs typeface="+mn-cs"/>
      </a:defRPr>
    </a:lvl4pPr>
    <a:lvl5pPr marL="1828800" algn="ctr" rtl="0" fontAlgn="base">
      <a:spcBef>
        <a:spcPct val="0"/>
      </a:spcBef>
      <a:spcAft>
        <a:spcPct val="0"/>
      </a:spcAft>
      <a:defRPr sz="4400" kern="1200">
        <a:solidFill>
          <a:schemeClr val="tx2"/>
        </a:solidFill>
        <a:latin typeface="Times New Roman" pitchFamily="18" charset="0"/>
        <a:ea typeface="+mn-ea"/>
        <a:cs typeface="+mn-cs"/>
      </a:defRPr>
    </a:lvl5pPr>
    <a:lvl6pPr marL="2286000" algn="l" defTabSz="914400" rtl="0" eaLnBrk="1" latinLnBrk="0" hangingPunct="1">
      <a:defRPr sz="4400" kern="1200">
        <a:solidFill>
          <a:schemeClr val="tx2"/>
        </a:solidFill>
        <a:latin typeface="Times New Roman" pitchFamily="18" charset="0"/>
        <a:ea typeface="+mn-ea"/>
        <a:cs typeface="+mn-cs"/>
      </a:defRPr>
    </a:lvl6pPr>
    <a:lvl7pPr marL="2743200" algn="l" defTabSz="914400" rtl="0" eaLnBrk="1" latinLnBrk="0" hangingPunct="1">
      <a:defRPr sz="4400" kern="1200">
        <a:solidFill>
          <a:schemeClr val="tx2"/>
        </a:solidFill>
        <a:latin typeface="Times New Roman" pitchFamily="18" charset="0"/>
        <a:ea typeface="+mn-ea"/>
        <a:cs typeface="+mn-cs"/>
      </a:defRPr>
    </a:lvl7pPr>
    <a:lvl8pPr marL="3200400" algn="l" defTabSz="914400" rtl="0" eaLnBrk="1" latinLnBrk="0" hangingPunct="1">
      <a:defRPr sz="4400" kern="1200">
        <a:solidFill>
          <a:schemeClr val="tx2"/>
        </a:solidFill>
        <a:latin typeface="Times New Roman" pitchFamily="18" charset="0"/>
        <a:ea typeface="+mn-ea"/>
        <a:cs typeface="+mn-cs"/>
      </a:defRPr>
    </a:lvl8pPr>
    <a:lvl9pPr marL="3657600" algn="l" defTabSz="914400" rtl="0" eaLnBrk="1" latinLnBrk="0" hangingPunct="1">
      <a:defRPr sz="4400" kern="1200">
        <a:solidFill>
          <a:schemeClr val="tx2"/>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07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5" d="100"/>
          <a:sy n="75" d="100"/>
        </p:scale>
        <p:origin x="5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8195"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n-US"/>
          </a:p>
        </p:txBody>
      </p:sp>
      <p:sp>
        <p:nvSpPr>
          <p:cNvPr id="8197"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411FC3C-8A90-43D6-8F00-EFAF95B3C253}" type="slidenum">
              <a:rPr lang="en-US"/>
              <a:pPr/>
              <a:t>‹#›</a:t>
            </a:fld>
            <a:endParaRPr lang="en-US"/>
          </a:p>
        </p:txBody>
      </p:sp>
    </p:spTree>
    <p:extLst>
      <p:ext uri="{BB962C8B-B14F-4D97-AF65-F5344CB8AC3E}">
        <p14:creationId xmlns:p14="http://schemas.microsoft.com/office/powerpoint/2010/main" val="362835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434E9-7449-4831-B6ED-AFF4780AAA0A}" type="datetimeFigureOut">
              <a:rPr lang="en-US" smtClean="0"/>
              <a:t>9/1/2022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0696D7-EFD5-412D-B16B-518E17376BFB}" type="slidenum">
              <a:rPr lang="en-US" smtClean="0"/>
              <a:t>‹#›</a:t>
            </a:fld>
            <a:endParaRPr lang="en-US"/>
          </a:p>
        </p:txBody>
      </p:sp>
    </p:spTree>
    <p:extLst>
      <p:ext uri="{BB962C8B-B14F-4D97-AF65-F5344CB8AC3E}">
        <p14:creationId xmlns:p14="http://schemas.microsoft.com/office/powerpoint/2010/main" val="1354868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0696D7-EFD5-412D-B16B-518E17376BFB}" type="slidenum">
              <a:rPr lang="en-US" smtClean="0"/>
              <a:t>15</a:t>
            </a:fld>
            <a:endParaRPr lang="en-US"/>
          </a:p>
        </p:txBody>
      </p:sp>
    </p:spTree>
    <p:extLst>
      <p:ext uri="{BB962C8B-B14F-4D97-AF65-F5344CB8AC3E}">
        <p14:creationId xmlns:p14="http://schemas.microsoft.com/office/powerpoint/2010/main" val="2955247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r>
              <a:rPr lang="en-US"/>
              <a:t>Click to edit Master title style</a:t>
            </a:r>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r>
              <a:rPr lang="en-US"/>
              <a:t>Click to edit Master subtitle style</a:t>
            </a:r>
          </a:p>
        </p:txBody>
      </p:sp>
      <p:sp>
        <p:nvSpPr>
          <p:cNvPr id="2052" name="Rectangle 4"/>
          <p:cNvSpPr>
            <a:spLocks noGrp="1" noChangeArrowheads="1"/>
          </p:cNvSpPr>
          <p:nvPr>
            <p:ph type="dt" sz="half" idx="2"/>
          </p:nvPr>
        </p:nvSpPr>
        <p:spPr/>
        <p:txBody>
          <a:bodyPr/>
          <a:lstStyle>
            <a:lvl1pPr>
              <a:defRPr/>
            </a:lvl1pPr>
          </a:lstStyle>
          <a:p>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497D8CD6-BE0A-4304-8749-AC4000875B10}" type="slidenum">
              <a:rPr lang="en-US"/>
              <a:pPr/>
              <a:t>‹#›</a:t>
            </a:fld>
            <a:endParaRPr lang="en-US"/>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p:spPr>
        <p:txBody>
          <a:bodyPr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6425"/>
            <a:ext cx="5486400" cy="566738"/>
          </a:xfrm>
        </p:spPr>
        <p:txBody>
          <a:bodyPr/>
          <a:lstStyle>
            <a:lvl1pPr algn="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2209800" y="228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09800" y="49831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D95BE3-7E0C-40DE-94D7-177F8B35E9F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E1F86-3A08-464F-A6A7-ADBFA15E262F}"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39142E-D850-4D9F-8842-22C9544F600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FA3A-8E10-43B2-9DC0-8F6AE25F41F1}" type="slidenum">
              <a:rPr lang="en-US"/>
              <a:pPr/>
              <a:t>‹#›</a:t>
            </a:fld>
            <a:endParaRPr lang="en-US"/>
          </a:p>
        </p:txBody>
      </p:sp>
      <p:sp>
        <p:nvSpPr>
          <p:cNvPr id="7" name="Line 7"/>
          <p:cNvSpPr>
            <a:spLocks noChangeShapeType="1"/>
          </p:cNvSpPr>
          <p:nvPr userDrawn="1"/>
        </p:nvSpPr>
        <p:spPr bwMode="auto">
          <a:xfrm>
            <a:off x="1676400" y="1066800"/>
            <a:ext cx="6629400" cy="0"/>
          </a:xfrm>
          <a:prstGeom prst="line">
            <a:avLst/>
          </a:prstGeom>
          <a:noFill/>
          <a:ln w="38100">
            <a:solidFill>
              <a:schemeClr val="bg1"/>
            </a:solidFill>
            <a:round/>
            <a:headEnd/>
            <a:tailEnd/>
          </a:ln>
          <a:effectLst/>
        </p:spPr>
        <p:txBody>
          <a:bodyPr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9EFA3A-8E10-43B2-9DC0-8F6AE25F41F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28787"/>
            <a:ext cx="7583487" cy="1362075"/>
          </a:xfrm>
        </p:spPr>
        <p:txBody>
          <a:bodyPr anchor="t"/>
          <a:lstStyle>
            <a:lvl1pPr algn="r">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28600"/>
            <a:ext cx="7583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9AD9C2-8425-4F75-9781-79363CB0CFC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E92BDFA-5178-4A68-A1C2-B25AC18CC60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28099E-AB39-4926-B3D8-210916DC12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8D13BE-5DAF-469E-B2FD-4B05772725F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B9DC552-A239-4035-A67F-7EB3E5E3ACB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1AE66B9-6F04-41B9-A77F-F76FDD40BD1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2DFC2C07-C3B0-4538-BBFB-C4BED0F3E617}" type="slidenum">
              <a:rPr lang="en-US"/>
              <a:pPr/>
              <a:t>‹#›</a:t>
            </a:fld>
            <a:endParaRPr lang="en-US"/>
          </a:p>
        </p:txBody>
      </p:sp>
      <p:pic>
        <p:nvPicPr>
          <p:cNvPr id="1034" name="Picture 10" descr="C:\power_point_templates\pettals_falling.gif"/>
          <p:cNvPicPr>
            <a:picLocks noChangeAspect="1" noChangeArrowheads="1" noCrop="1"/>
          </p:cNvPicPr>
          <p:nvPr/>
        </p:nvPicPr>
        <p:blipFill>
          <a:blip r:embed="rId15"/>
          <a:srcRect/>
          <a:stretch>
            <a:fillRect/>
          </a:stretch>
        </p:blipFill>
        <p:spPr bwMode="auto">
          <a:xfrm>
            <a:off x="8448675" y="0"/>
            <a:ext cx="695325" cy="5715000"/>
          </a:xfrm>
          <a:prstGeom prst="rect">
            <a:avLst/>
          </a:prstGeom>
          <a:noFill/>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p:spPr>
        <p:txBody>
          <a:bodyPr anchor="ctr"/>
          <a:lstStyle/>
          <a:p>
            <a:endParaRPr lang="en-US"/>
          </a:p>
        </p:txBody>
      </p:sp>
      <p:pic>
        <p:nvPicPr>
          <p:cNvPr id="1035" name="Picture 11" descr="C:\power_point_templates\rose_flower.png"/>
          <p:cNvPicPr>
            <a:picLocks noChangeAspect="1" noChangeArrowheads="1"/>
          </p:cNvPicPr>
          <p:nvPr/>
        </p:nvPicPr>
        <p:blipFill>
          <a:blip r:embed="rId16"/>
          <a:srcRect/>
          <a:stretch>
            <a:fillRect/>
          </a:stretch>
        </p:blipFill>
        <p:spPr bwMode="auto">
          <a:xfrm>
            <a:off x="7162800" y="5181600"/>
            <a:ext cx="3048000" cy="23669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7"/>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islam101.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sunnah.com/nasai:3104"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unnah.com/bukhari:265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algn="ctr"/>
            <a:r>
              <a:rPr lang="en-US" dirty="0"/>
              <a:t>Your Mother</a:t>
            </a:r>
          </a:p>
        </p:txBody>
      </p:sp>
      <p:sp>
        <p:nvSpPr>
          <p:cNvPr id="4099" name="Rectangle 3"/>
          <p:cNvSpPr>
            <a:spLocks noGrp="1" noChangeArrowheads="1"/>
          </p:cNvSpPr>
          <p:nvPr>
            <p:ph type="subTitle" idx="1"/>
          </p:nvPr>
        </p:nvSpPr>
        <p:spPr>
          <a:xfrm>
            <a:off x="381000" y="2133600"/>
            <a:ext cx="8153400" cy="5029200"/>
          </a:xfrm>
        </p:spPr>
        <p:txBody>
          <a:bodyPr/>
          <a:lstStyle/>
          <a:p>
            <a:endParaRPr lang="en-US" dirty="0"/>
          </a:p>
          <a:p>
            <a:pPr algn="ctr"/>
            <a:r>
              <a:rPr lang="en-US" dirty="0"/>
              <a:t>By </a:t>
            </a:r>
            <a:br>
              <a:rPr lang="en-US" dirty="0"/>
            </a:br>
            <a:r>
              <a:rPr lang="en-US" dirty="0"/>
              <a:t>Dr. </a:t>
            </a:r>
            <a:r>
              <a:rPr lang="en-US" dirty="0" err="1"/>
              <a:t>Ishaq</a:t>
            </a:r>
            <a:r>
              <a:rPr lang="en-US" dirty="0"/>
              <a:t> </a:t>
            </a:r>
            <a:r>
              <a:rPr lang="en-US" dirty="0" err="1"/>
              <a:t>Zahid</a:t>
            </a:r>
            <a:endParaRPr lang="en-US" dirty="0"/>
          </a:p>
          <a:p>
            <a:pPr algn="ctr"/>
            <a:r>
              <a:rPr lang="en-US" sz="2800" dirty="0">
                <a:hlinkClick r:id="rId2"/>
              </a:rPr>
              <a:t>http://islam101.com</a:t>
            </a:r>
            <a:endParaRPr lang="en-US" sz="2800" dirty="0"/>
          </a:p>
          <a:p>
            <a:pPr algn="ctr"/>
            <a:r>
              <a:rPr lang="en-US" sz="2800" dirty="0"/>
              <a:t>Dec. 8, 2013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Beneath her feet</a:t>
            </a:r>
          </a:p>
        </p:txBody>
      </p:sp>
      <p:sp>
        <p:nvSpPr>
          <p:cNvPr id="3" name="Content Placeholder 2"/>
          <p:cNvSpPr>
            <a:spLocks noGrp="1"/>
          </p:cNvSpPr>
          <p:nvPr>
            <p:ph idx="1"/>
          </p:nvPr>
        </p:nvSpPr>
        <p:spPr>
          <a:xfrm>
            <a:off x="1066800" y="1143000"/>
            <a:ext cx="7239000" cy="4876800"/>
          </a:xfrm>
        </p:spPr>
        <p:txBody>
          <a:bodyPr/>
          <a:lstStyle/>
          <a:p>
            <a:pPr marL="0" indent="0" algn="l">
              <a:buNone/>
            </a:pPr>
            <a:r>
              <a:rPr lang="en-US" dirty="0"/>
              <a:t>It was narrated from Mu'awiyah bin </a:t>
            </a:r>
            <a:r>
              <a:rPr lang="en-US" dirty="0" err="1"/>
              <a:t>Jahimah</a:t>
            </a:r>
            <a:r>
              <a:rPr lang="en-US" dirty="0"/>
              <a:t> As-</a:t>
            </a:r>
            <a:r>
              <a:rPr lang="en-US" dirty="0" err="1"/>
              <a:t>Sulami</a:t>
            </a:r>
            <a:r>
              <a:rPr lang="en-US" dirty="0"/>
              <a:t>, that </a:t>
            </a:r>
            <a:r>
              <a:rPr lang="en-US" dirty="0" err="1"/>
              <a:t>Jahimah</a:t>
            </a:r>
            <a:r>
              <a:rPr lang="en-US" dirty="0"/>
              <a:t> came to the Prophet (</a:t>
            </a:r>
            <a:r>
              <a:rPr lang="ar-SA" dirty="0"/>
              <a:t>ﷺ) </a:t>
            </a:r>
            <a:r>
              <a:rPr lang="en-US" dirty="0"/>
              <a:t>and said:</a:t>
            </a:r>
          </a:p>
          <a:p>
            <a:pPr marL="0" indent="0" algn="l">
              <a:buNone/>
            </a:pPr>
            <a:r>
              <a:rPr lang="en-US" dirty="0"/>
              <a:t>"O Messenger of Allah! I want to go out and fight (in Jihad) and I have come to ask your advice." He said: "Do you have a mother?" He said: "Yes." He said: "Then stay with her, for Paradise is beneath her feet.“</a:t>
            </a:r>
          </a:p>
          <a:p>
            <a:pPr marL="0" indent="0" algn="l">
              <a:buNone/>
            </a:pPr>
            <a:r>
              <a:rPr lang="en-US" sz="1200" dirty="0">
                <a:hlinkClick r:id="rId2"/>
              </a:rPr>
              <a:t>https://sunnah.com/nasai:3104</a:t>
            </a:r>
            <a:r>
              <a:rPr lang="en-US" sz="1200" dirty="0"/>
              <a:t> </a:t>
            </a:r>
          </a:p>
        </p:txBody>
      </p:sp>
    </p:spTree>
    <p:extLst>
      <p:ext uri="{BB962C8B-B14F-4D97-AF65-F5344CB8AC3E}">
        <p14:creationId xmlns:p14="http://schemas.microsoft.com/office/powerpoint/2010/main" val="3530589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 This is Paradise</a:t>
            </a:r>
          </a:p>
        </p:txBody>
      </p:sp>
      <p:sp>
        <p:nvSpPr>
          <p:cNvPr id="3" name="Content Placeholder 2"/>
          <p:cNvSpPr>
            <a:spLocks noGrp="1"/>
          </p:cNvSpPr>
          <p:nvPr>
            <p:ph idx="1"/>
          </p:nvPr>
        </p:nvSpPr>
        <p:spPr/>
        <p:txBody>
          <a:bodyPr/>
          <a:lstStyle/>
          <a:p>
            <a:pPr marL="0" indent="0" algn="l">
              <a:buNone/>
            </a:pPr>
            <a:r>
              <a:rPr lang="en-US" dirty="0"/>
              <a:t>Cling to her feet means to submit yourself to her, be close to her, protect her, serve her because in this is Paradise and with her satisfaction you will enjoy the good blessings of Allah. </a:t>
            </a:r>
            <a:r>
              <a:rPr lang="en-US" sz="1400" dirty="0"/>
              <a:t>(</a:t>
            </a:r>
            <a:r>
              <a:rPr lang="en-US" sz="1400" dirty="0" err="1"/>
              <a:t>Sakkijihaa</a:t>
            </a:r>
            <a:r>
              <a:rPr lang="en-US" sz="1400" dirty="0"/>
              <a:t>, Honoring the Parents, p. 52)</a:t>
            </a:r>
          </a:p>
          <a:p>
            <a:pPr marL="0" indent="0">
              <a:buNone/>
            </a:pPr>
            <a:endParaRPr lang="en-US" dirty="0"/>
          </a:p>
        </p:txBody>
      </p:sp>
    </p:spTree>
    <p:extLst>
      <p:ext uri="{BB962C8B-B14F-4D97-AF65-F5344CB8AC3E}">
        <p14:creationId xmlns:p14="http://schemas.microsoft.com/office/powerpoint/2010/main" val="2095213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Four Major Sins</a:t>
            </a:r>
          </a:p>
        </p:txBody>
      </p:sp>
      <p:sp>
        <p:nvSpPr>
          <p:cNvPr id="3" name="Content Placeholder 2"/>
          <p:cNvSpPr>
            <a:spLocks noGrp="1"/>
          </p:cNvSpPr>
          <p:nvPr>
            <p:ph idx="1"/>
          </p:nvPr>
        </p:nvSpPr>
        <p:spPr>
          <a:xfrm>
            <a:off x="1066800" y="1143000"/>
            <a:ext cx="7239000" cy="4953000"/>
          </a:xfrm>
        </p:spPr>
        <p:txBody>
          <a:bodyPr/>
          <a:lstStyle/>
          <a:p>
            <a:pPr marL="0" indent="0" algn="l">
              <a:buNone/>
            </a:pPr>
            <a:r>
              <a:rPr lang="en-US" sz="2800" dirty="0"/>
              <a:t>The Prophet (</a:t>
            </a:r>
            <a:r>
              <a:rPr lang="ar-SA" sz="2800" dirty="0"/>
              <a:t>ﷺ) </a:t>
            </a:r>
            <a:r>
              <a:rPr lang="en-US" sz="2800" dirty="0"/>
              <a:t>was asked about the great sins He said, "They are:-- </a:t>
            </a:r>
          </a:p>
          <a:p>
            <a:pPr marL="0" indent="0" algn="l">
              <a:buNone/>
            </a:pPr>
            <a:r>
              <a:rPr lang="en-US" sz="2800" dirty="0"/>
              <a:t>(1 ) To join others in worship with Allah, </a:t>
            </a:r>
          </a:p>
          <a:p>
            <a:pPr marL="0" indent="0" algn="l">
              <a:buNone/>
            </a:pPr>
            <a:r>
              <a:rPr lang="en-US" sz="2800" dirty="0"/>
              <a:t>(2) To be undutiful to one's parents. (3) To kill a person (which Allah has forbidden to kill) (i.e. to commit the crime of murdering). </a:t>
            </a:r>
          </a:p>
          <a:p>
            <a:pPr marL="0" indent="0" algn="l">
              <a:buNone/>
            </a:pPr>
            <a:r>
              <a:rPr lang="en-US" sz="2800" dirty="0"/>
              <a:t>(4) And to give a false witness.“</a:t>
            </a:r>
          </a:p>
          <a:p>
            <a:pPr marL="0" indent="0" algn="l">
              <a:buNone/>
            </a:pPr>
            <a:r>
              <a:rPr lang="en-US" sz="1200" dirty="0">
                <a:hlinkClick r:id="rId2"/>
              </a:rPr>
              <a:t>https://sunnah.com/bukhari:2653</a:t>
            </a:r>
            <a:r>
              <a:rPr lang="en-US" sz="1200" dirty="0"/>
              <a:t>  </a:t>
            </a:r>
          </a:p>
        </p:txBody>
      </p:sp>
    </p:spTree>
    <p:extLst>
      <p:ext uri="{BB962C8B-B14F-4D97-AF65-F5344CB8AC3E}">
        <p14:creationId xmlns:p14="http://schemas.microsoft.com/office/powerpoint/2010/main" val="338690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1371600"/>
          </a:xfrm>
        </p:spPr>
        <p:txBody>
          <a:bodyPr/>
          <a:lstStyle/>
          <a:p>
            <a:pPr algn="l"/>
            <a:r>
              <a:rPr lang="en-US" dirty="0"/>
              <a:t>Abdullah </a:t>
            </a:r>
            <a:r>
              <a:rPr lang="en-US" dirty="0" err="1"/>
              <a:t>Ibn</a:t>
            </a:r>
            <a:r>
              <a:rPr lang="en-US" dirty="0"/>
              <a:t> </a:t>
            </a:r>
            <a:r>
              <a:rPr lang="en-US" dirty="0" err="1"/>
              <a:t>Abbâs</a:t>
            </a:r>
            <a:r>
              <a:rPr lang="en-US" dirty="0"/>
              <a:t>  on Mothers</a:t>
            </a:r>
          </a:p>
        </p:txBody>
      </p:sp>
      <p:sp>
        <p:nvSpPr>
          <p:cNvPr id="3" name="Content Placeholder 2"/>
          <p:cNvSpPr>
            <a:spLocks noGrp="1"/>
          </p:cNvSpPr>
          <p:nvPr>
            <p:ph idx="1"/>
          </p:nvPr>
        </p:nvSpPr>
        <p:spPr>
          <a:xfrm>
            <a:off x="1066800" y="1524000"/>
            <a:ext cx="7239000" cy="3581400"/>
          </a:xfrm>
        </p:spPr>
        <p:txBody>
          <a:bodyPr/>
          <a:lstStyle/>
          <a:p>
            <a:pPr marL="0" indent="0" algn="l">
              <a:buNone/>
            </a:pPr>
            <a:r>
              <a:rPr lang="en-US" dirty="0"/>
              <a:t>I know of no other deed that brings people closer to Allah than kind treatment and respect towards one's mother. </a:t>
            </a:r>
          </a:p>
          <a:p>
            <a:pPr marL="0" indent="0" algn="l">
              <a:buNone/>
            </a:pPr>
            <a:endParaRPr lang="en-US" dirty="0"/>
          </a:p>
          <a:p>
            <a:pPr marL="0" indent="0" algn="l">
              <a:buNone/>
            </a:pPr>
            <a:r>
              <a:rPr lang="en-US" sz="2400" dirty="0"/>
              <a:t>[Al-</a:t>
            </a:r>
            <a:r>
              <a:rPr lang="en-US" sz="2400" dirty="0" err="1"/>
              <a:t>Adab</a:t>
            </a:r>
            <a:r>
              <a:rPr lang="en-US" sz="2400" dirty="0"/>
              <a:t> al-</a:t>
            </a:r>
            <a:r>
              <a:rPr lang="en-US" sz="2400" dirty="0" err="1"/>
              <a:t>Mufrad</a:t>
            </a:r>
            <a:r>
              <a:rPr lang="en-US" sz="2400" dirty="0"/>
              <a:t> </a:t>
            </a:r>
            <a:r>
              <a:rPr lang="en-US" sz="2400" dirty="0" err="1"/>
              <a:t>Bukhârî</a:t>
            </a:r>
            <a:r>
              <a:rPr lang="en-US" sz="2400" dirty="0"/>
              <a:t> 1/45]</a:t>
            </a:r>
          </a:p>
          <a:p>
            <a:endParaRPr lang="en-US" dirty="0"/>
          </a:p>
        </p:txBody>
      </p:sp>
    </p:spTree>
    <p:extLst>
      <p:ext uri="{BB962C8B-B14F-4D97-AF65-F5344CB8AC3E}">
        <p14:creationId xmlns:p14="http://schemas.microsoft.com/office/powerpoint/2010/main" val="1677066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Abdullah </a:t>
            </a:r>
            <a:r>
              <a:rPr lang="en-US" dirty="0" err="1"/>
              <a:t>Ibn</a:t>
            </a:r>
            <a:r>
              <a:rPr lang="en-US" dirty="0"/>
              <a:t> 'Umar</a:t>
            </a:r>
          </a:p>
        </p:txBody>
      </p:sp>
      <p:sp>
        <p:nvSpPr>
          <p:cNvPr id="3" name="Content Placeholder 2"/>
          <p:cNvSpPr>
            <a:spLocks noGrp="1"/>
          </p:cNvSpPr>
          <p:nvPr>
            <p:ph idx="1"/>
          </p:nvPr>
        </p:nvSpPr>
        <p:spPr>
          <a:xfrm>
            <a:off x="1066800" y="1143000"/>
            <a:ext cx="7543800" cy="5410200"/>
          </a:xfrm>
        </p:spPr>
        <p:txBody>
          <a:bodyPr/>
          <a:lstStyle/>
          <a:p>
            <a:pPr marL="0" indent="0" algn="l">
              <a:buNone/>
            </a:pPr>
            <a:r>
              <a:rPr lang="en-US" dirty="0"/>
              <a:t>He saw a man performing </a:t>
            </a:r>
            <a:r>
              <a:rPr lang="en-US" dirty="0" err="1"/>
              <a:t>Tawâf</a:t>
            </a:r>
            <a:r>
              <a:rPr lang="en-US" dirty="0"/>
              <a:t> while carrying his old mother on his back. The man asked </a:t>
            </a:r>
            <a:r>
              <a:rPr lang="en-US" dirty="0" err="1"/>
              <a:t>Ibn</a:t>
            </a:r>
            <a:r>
              <a:rPr lang="en-US" dirty="0"/>
              <a:t> Umar, "I am like a tame camel for her! I have carried her more than she carried me. Do you think I have paid her back, O </a:t>
            </a:r>
            <a:r>
              <a:rPr lang="en-US" dirty="0" err="1"/>
              <a:t>Ibn</a:t>
            </a:r>
            <a:r>
              <a:rPr lang="en-US" dirty="0"/>
              <a:t> 'Umar?" </a:t>
            </a:r>
          </a:p>
          <a:p>
            <a:pPr marL="0" indent="0" algn="l">
              <a:buNone/>
            </a:pPr>
            <a:r>
              <a:rPr lang="en-US" b="1" dirty="0"/>
              <a:t>Abdullah </a:t>
            </a:r>
            <a:r>
              <a:rPr lang="en-US" b="1" dirty="0" err="1"/>
              <a:t>Ibn</a:t>
            </a:r>
            <a:r>
              <a:rPr lang="en-US" b="1" dirty="0"/>
              <a:t> 'Umar replied, "No, not even one contraction!!“</a:t>
            </a:r>
          </a:p>
          <a:p>
            <a:pPr marL="0" indent="0" algn="l">
              <a:buNone/>
            </a:pPr>
            <a:br>
              <a:rPr lang="en-US" sz="2800" dirty="0"/>
            </a:br>
            <a:r>
              <a:rPr lang="en-US" sz="2800" dirty="0"/>
              <a:t>[</a:t>
            </a:r>
            <a:r>
              <a:rPr lang="en-US" sz="2400" dirty="0"/>
              <a:t>Al-</a:t>
            </a:r>
            <a:r>
              <a:rPr lang="en-US" sz="2400" dirty="0" err="1"/>
              <a:t>Adab</a:t>
            </a:r>
            <a:r>
              <a:rPr lang="en-US" sz="2400" dirty="0"/>
              <a:t> al-</a:t>
            </a:r>
            <a:r>
              <a:rPr lang="en-US" sz="2400" dirty="0" err="1"/>
              <a:t>Mufrad</a:t>
            </a:r>
            <a:r>
              <a:rPr lang="en-US" sz="2400" dirty="0"/>
              <a:t> </a:t>
            </a:r>
            <a:r>
              <a:rPr lang="en-US" sz="2400" dirty="0" err="1"/>
              <a:t>Bukhârî</a:t>
            </a:r>
            <a:r>
              <a:rPr lang="en-US" sz="2400" dirty="0"/>
              <a:t> 1/62]</a:t>
            </a:r>
          </a:p>
        </p:txBody>
      </p:sp>
    </p:spTree>
    <p:extLst>
      <p:ext uri="{BB962C8B-B14F-4D97-AF65-F5344CB8AC3E}">
        <p14:creationId xmlns:p14="http://schemas.microsoft.com/office/powerpoint/2010/main" val="3331791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a:t>When Prayers are Accepted</a:t>
            </a:r>
          </a:p>
        </p:txBody>
      </p:sp>
      <p:sp>
        <p:nvSpPr>
          <p:cNvPr id="3" name="Content Placeholder 2"/>
          <p:cNvSpPr>
            <a:spLocks noGrp="1"/>
          </p:cNvSpPr>
          <p:nvPr>
            <p:ph idx="1"/>
          </p:nvPr>
        </p:nvSpPr>
        <p:spPr>
          <a:xfrm>
            <a:off x="1066800" y="1143000"/>
            <a:ext cx="7239000" cy="5105400"/>
          </a:xfrm>
        </p:spPr>
        <p:txBody>
          <a:bodyPr/>
          <a:lstStyle/>
          <a:p>
            <a:pPr marL="0" indent="0" algn="l">
              <a:buNone/>
            </a:pPr>
            <a:r>
              <a:rPr lang="en-US" sz="2800" dirty="0"/>
              <a:t>Prophet Muhammad(</a:t>
            </a:r>
            <a:r>
              <a:rPr lang="en-US" sz="2800" dirty="0" err="1"/>
              <a:t>s.a.a.w</a:t>
            </a:r>
            <a:r>
              <a:rPr lang="en-US" sz="2800" dirty="0"/>
              <a:t>.) said: </a:t>
            </a:r>
          </a:p>
          <a:p>
            <a:pPr marL="0" indent="0" algn="l">
              <a:buNone/>
            </a:pPr>
            <a:r>
              <a:rPr lang="en-US" sz="2800" dirty="0"/>
              <a:t>“There will come to you with reinforcements from Yemen a man called </a:t>
            </a:r>
            <a:r>
              <a:rPr lang="en-US" sz="2800" dirty="0" err="1"/>
              <a:t>Uways</a:t>
            </a:r>
            <a:r>
              <a:rPr lang="en-US" sz="2800" dirty="0"/>
              <a:t> </a:t>
            </a:r>
            <a:r>
              <a:rPr lang="en-US" sz="2800" dirty="0" err="1"/>
              <a:t>ibn</a:t>
            </a:r>
            <a:r>
              <a:rPr lang="en-US" sz="2800" dirty="0"/>
              <a:t> '</a:t>
            </a:r>
            <a:r>
              <a:rPr lang="en-US" sz="2800" dirty="0" err="1"/>
              <a:t>Âmir</a:t>
            </a:r>
            <a:r>
              <a:rPr lang="en-US" sz="2800" dirty="0"/>
              <a:t> of the clan of </a:t>
            </a:r>
            <a:r>
              <a:rPr lang="en-US" sz="2800" dirty="0" err="1"/>
              <a:t>Murâd</a:t>
            </a:r>
            <a:r>
              <a:rPr lang="en-US" sz="2800" dirty="0"/>
              <a:t> from the tribe of </a:t>
            </a:r>
            <a:r>
              <a:rPr lang="en-US" sz="2800" dirty="0" err="1"/>
              <a:t>Qaran</a:t>
            </a:r>
            <a:r>
              <a:rPr lang="en-US" sz="2800" dirty="0"/>
              <a:t>. He had leprosy but has been cured of it except for a spot the size of a coin. He has a mother and he has always treated her with kindness and respect. If he prays to Allah, Allah will fulfill his wish. If you can ask him to pray for forgiveness for you, then do so. </a:t>
            </a:r>
          </a:p>
          <a:p>
            <a:r>
              <a:rPr lang="en-US" sz="1400" dirty="0"/>
              <a:t>[</a:t>
            </a:r>
            <a:r>
              <a:rPr lang="en-US" sz="1400" dirty="0" err="1"/>
              <a:t>Sahîh</a:t>
            </a:r>
            <a:r>
              <a:rPr lang="en-US" sz="1400" dirty="0"/>
              <a:t> Muslim 16/95]</a:t>
            </a:r>
          </a:p>
        </p:txBody>
      </p:sp>
    </p:spTree>
    <p:extLst>
      <p:ext uri="{BB962C8B-B14F-4D97-AF65-F5344CB8AC3E}">
        <p14:creationId xmlns:p14="http://schemas.microsoft.com/office/powerpoint/2010/main" val="1155910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sz="3600" dirty="0"/>
              <a:t>How are your relations with your mom?</a:t>
            </a:r>
          </a:p>
          <a:p>
            <a:r>
              <a:rPr lang="en-US" sz="3600" dirty="0"/>
              <a:t>If your mom is not alive, are you a </a:t>
            </a:r>
            <a:r>
              <a:rPr lang="en-US" sz="3600" dirty="0" err="1"/>
              <a:t>Sadaqah</a:t>
            </a:r>
            <a:r>
              <a:rPr lang="en-US" sz="3600" dirty="0"/>
              <a:t> </a:t>
            </a:r>
            <a:r>
              <a:rPr lang="en-US" sz="3600" dirty="0" err="1"/>
              <a:t>Jariyah</a:t>
            </a:r>
            <a:r>
              <a:rPr lang="en-US" sz="3600" dirty="0"/>
              <a:t> for 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Serve God, Be Good </a:t>
            </a:r>
          </a:p>
        </p:txBody>
      </p:sp>
      <p:sp>
        <p:nvSpPr>
          <p:cNvPr id="3" name="Content Placeholder 2"/>
          <p:cNvSpPr>
            <a:spLocks noGrp="1"/>
          </p:cNvSpPr>
          <p:nvPr>
            <p:ph idx="1"/>
          </p:nvPr>
        </p:nvSpPr>
        <p:spPr>
          <a:xfrm>
            <a:off x="1066800" y="1143000"/>
            <a:ext cx="7239000" cy="5105400"/>
          </a:xfrm>
        </p:spPr>
        <p:txBody>
          <a:bodyPr/>
          <a:lstStyle/>
          <a:p>
            <a:pPr marL="0" indent="0" algn="l">
              <a:buNone/>
            </a:pPr>
            <a:r>
              <a:rPr lang="en-US" dirty="0"/>
              <a:t>Serve God, and join not any partners with Him; and do good to parents, </a:t>
            </a:r>
          </a:p>
          <a:p>
            <a:pPr marL="0" indent="0" algn="l">
              <a:buNone/>
            </a:pPr>
            <a:r>
              <a:rPr lang="en-US" dirty="0"/>
              <a:t>kinsfolk, orphans, those in need, neighbors who are near, neighbors who are strangers, the companion by your side, the wayfarer (you meet), and what your right hands possess: For God loves not the arrogant, the vainglorious.</a:t>
            </a:r>
            <a:br>
              <a:rPr lang="en-US" dirty="0"/>
            </a:br>
            <a:r>
              <a:rPr lang="en-US" sz="1400" dirty="0"/>
              <a:t>The Noble Quran, 4:36)</a:t>
            </a:r>
          </a:p>
        </p:txBody>
      </p:sp>
    </p:spTree>
    <p:extLst>
      <p:ext uri="{BB962C8B-B14F-4D97-AF65-F5344CB8AC3E}">
        <p14:creationId xmlns:p14="http://schemas.microsoft.com/office/powerpoint/2010/main" val="196834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Be Thankful</a:t>
            </a:r>
          </a:p>
        </p:txBody>
      </p:sp>
      <p:sp>
        <p:nvSpPr>
          <p:cNvPr id="3" name="Content Placeholder 2"/>
          <p:cNvSpPr>
            <a:spLocks noGrp="1"/>
          </p:cNvSpPr>
          <p:nvPr>
            <p:ph idx="1"/>
          </p:nvPr>
        </p:nvSpPr>
        <p:spPr/>
        <p:txBody>
          <a:bodyPr/>
          <a:lstStyle/>
          <a:p>
            <a:pPr marL="0" indent="0" algn="l">
              <a:buNone/>
            </a:pPr>
            <a:r>
              <a:rPr lang="en-US" dirty="0"/>
              <a:t>"And We have enjoined on man [to be good] to his parents: in travail upon travail did his mother bear him and his weaning was over two years. Be thankful to Me and to your parents, unto Me is the final destination.“</a:t>
            </a:r>
          </a:p>
          <a:p>
            <a:pPr marL="0" indent="0" algn="l">
              <a:buNone/>
            </a:pPr>
            <a:r>
              <a:rPr lang="en-US" sz="1400" dirty="0"/>
              <a:t>[Noble Quran 31:14]</a:t>
            </a:r>
          </a:p>
        </p:txBody>
      </p:sp>
    </p:spTree>
    <p:extLst>
      <p:ext uri="{BB962C8B-B14F-4D97-AF65-F5344CB8AC3E}">
        <p14:creationId xmlns:p14="http://schemas.microsoft.com/office/powerpoint/2010/main" val="420627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Good Treatment</a:t>
            </a:r>
          </a:p>
        </p:txBody>
      </p:sp>
      <p:sp>
        <p:nvSpPr>
          <p:cNvPr id="3" name="Content Placeholder 2"/>
          <p:cNvSpPr>
            <a:spLocks noGrp="1"/>
          </p:cNvSpPr>
          <p:nvPr>
            <p:ph idx="1"/>
          </p:nvPr>
        </p:nvSpPr>
        <p:spPr>
          <a:xfrm>
            <a:off x="1066800" y="1143000"/>
            <a:ext cx="7239000" cy="5257800"/>
          </a:xfrm>
        </p:spPr>
        <p:txBody>
          <a:bodyPr/>
          <a:lstStyle/>
          <a:p>
            <a:pPr marL="0" indent="0" algn="l">
              <a:buNone/>
            </a:pPr>
            <a:r>
              <a:rPr lang="en-US" sz="4000" dirty="0"/>
              <a:t>"And We have enjoined upon man, to his parents, good treatment. His mother carried him with hardship and gave birth to him with hardship, and his gestation and weaning [period] is thirty months. </a:t>
            </a:r>
          </a:p>
          <a:p>
            <a:pPr marL="0" indent="0" algn="l">
              <a:buNone/>
            </a:pPr>
            <a:r>
              <a:rPr lang="en-US" sz="1400" dirty="0"/>
              <a:t>[Noble Quran 46:15]</a:t>
            </a:r>
          </a:p>
          <a:p>
            <a:pPr marL="0" indent="0">
              <a:buNone/>
            </a:pPr>
            <a:endParaRPr lang="en-US" dirty="0"/>
          </a:p>
        </p:txBody>
      </p:sp>
    </p:spTree>
    <p:extLst>
      <p:ext uri="{BB962C8B-B14F-4D97-AF65-F5344CB8AC3E}">
        <p14:creationId xmlns:p14="http://schemas.microsoft.com/office/powerpoint/2010/main" val="2202418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 Righteous Child’s Prayer</a:t>
            </a:r>
          </a:p>
        </p:txBody>
      </p:sp>
      <p:sp>
        <p:nvSpPr>
          <p:cNvPr id="3" name="Content Placeholder 2"/>
          <p:cNvSpPr>
            <a:spLocks noGrp="1"/>
          </p:cNvSpPr>
          <p:nvPr>
            <p:ph idx="1"/>
          </p:nvPr>
        </p:nvSpPr>
        <p:spPr>
          <a:xfrm>
            <a:off x="1066800" y="1143000"/>
            <a:ext cx="7239000" cy="5715000"/>
          </a:xfrm>
        </p:spPr>
        <p:txBody>
          <a:bodyPr/>
          <a:lstStyle/>
          <a:p>
            <a:pPr marL="0" indent="0" algn="l">
              <a:buNone/>
            </a:pPr>
            <a:r>
              <a:rPr lang="en-US" sz="2400" dirty="0"/>
              <a:t>[He grows] until, when he reaches maturity and reaches [the age of] forty years, he says, </a:t>
            </a:r>
            <a:r>
              <a:rPr lang="en-US" dirty="0"/>
              <a:t>"My Lord, enable me to be grateful for Your favor which You have bestowed upon me and upon my parents and to work righteousness of which You will approve and make righteous for me my offspring. Indeed, I have repented to You, and indeed, I am of the Muslims.“ </a:t>
            </a:r>
            <a:r>
              <a:rPr lang="en-US" sz="1400" dirty="0"/>
              <a:t>Noble Quran 46:15]</a:t>
            </a:r>
          </a:p>
          <a:p>
            <a:pPr marL="0" indent="0" algn="l">
              <a:buNone/>
            </a:pPr>
            <a:endParaRPr lang="en-US" dirty="0"/>
          </a:p>
        </p:txBody>
      </p:sp>
    </p:spTree>
    <p:extLst>
      <p:ext uri="{BB962C8B-B14F-4D97-AF65-F5344CB8AC3E}">
        <p14:creationId xmlns:p14="http://schemas.microsoft.com/office/powerpoint/2010/main" val="1630012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 Kind to your Parents</a:t>
            </a:r>
          </a:p>
        </p:txBody>
      </p:sp>
      <p:sp>
        <p:nvSpPr>
          <p:cNvPr id="3" name="Content Placeholder 2"/>
          <p:cNvSpPr>
            <a:spLocks noGrp="1"/>
          </p:cNvSpPr>
          <p:nvPr>
            <p:ph idx="1"/>
          </p:nvPr>
        </p:nvSpPr>
        <p:spPr>
          <a:xfrm>
            <a:off x="228600" y="1143000"/>
            <a:ext cx="8077200" cy="5562600"/>
          </a:xfrm>
        </p:spPr>
        <p:txBody>
          <a:bodyPr/>
          <a:lstStyle/>
          <a:p>
            <a:pPr marL="0" indent="0" algn="ctr">
              <a:buNone/>
            </a:pPr>
            <a:r>
              <a:rPr lang="en-US" dirty="0"/>
              <a:t>"Your Lord has decreed that you worship none but Him and that you be kind to parents. Whether one or both of them attain old age in your life, say not to them a word of contempt, nor repel them, but address them in terms of honor. And out of kindness, lower to them the wing of humility and say, "My Lord! Bestow on them Your Mercy even as they cherished me in childhood." </a:t>
            </a:r>
          </a:p>
          <a:p>
            <a:r>
              <a:rPr lang="en-US" sz="1400" dirty="0"/>
              <a:t>[Noble Quran 17:23-24</a:t>
            </a:r>
            <a:r>
              <a:rPr lang="en-US" dirty="0"/>
              <a:t>]</a:t>
            </a:r>
          </a:p>
        </p:txBody>
      </p:sp>
    </p:spTree>
    <p:extLst>
      <p:ext uri="{BB962C8B-B14F-4D97-AF65-F5344CB8AC3E}">
        <p14:creationId xmlns:p14="http://schemas.microsoft.com/office/powerpoint/2010/main" val="493260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be Kind Means:</a:t>
            </a:r>
          </a:p>
        </p:txBody>
      </p:sp>
      <p:sp>
        <p:nvSpPr>
          <p:cNvPr id="3" name="Content Placeholder 2"/>
          <p:cNvSpPr>
            <a:spLocks noGrp="1"/>
          </p:cNvSpPr>
          <p:nvPr>
            <p:ph idx="1"/>
          </p:nvPr>
        </p:nvSpPr>
        <p:spPr>
          <a:xfrm>
            <a:off x="1066800" y="1143000"/>
            <a:ext cx="7239000" cy="5105400"/>
          </a:xfrm>
        </p:spPr>
        <p:txBody>
          <a:bodyPr/>
          <a:lstStyle/>
          <a:p>
            <a:pPr marL="0" indent="0" algn="l">
              <a:buNone/>
            </a:pPr>
            <a:r>
              <a:rPr lang="en-US" i="1" dirty="0" err="1"/>
              <a:t>Ibn</a:t>
            </a:r>
            <a:r>
              <a:rPr lang="en-US" i="1" dirty="0"/>
              <a:t> al-</a:t>
            </a:r>
            <a:r>
              <a:rPr lang="en-US" i="1" dirty="0" err="1"/>
              <a:t>Jawzi</a:t>
            </a:r>
            <a:r>
              <a:rPr lang="en-US" i="1" dirty="0"/>
              <a:t>:</a:t>
            </a:r>
          </a:p>
          <a:p>
            <a:pPr marL="514350" indent="-514350" algn="l">
              <a:buFont typeface="+mj-lt"/>
              <a:buAutoNum type="arabicPeriod"/>
            </a:pPr>
            <a:r>
              <a:rPr lang="en-US" dirty="0"/>
              <a:t>To obey them when they order you to do something, </a:t>
            </a:r>
          </a:p>
          <a:p>
            <a:pPr marL="514350" indent="-514350" algn="l">
              <a:buFont typeface="+mj-lt"/>
              <a:buAutoNum type="arabicPeriod"/>
            </a:pPr>
            <a:r>
              <a:rPr lang="en-US" dirty="0"/>
              <a:t>To give priority to their orders over voluntary acts of worship; </a:t>
            </a:r>
          </a:p>
          <a:p>
            <a:pPr marL="514350" indent="-514350" algn="l">
              <a:buFont typeface="+mj-lt"/>
              <a:buAutoNum type="arabicPeriod"/>
            </a:pPr>
            <a:r>
              <a:rPr lang="en-US" dirty="0"/>
              <a:t>To abstain from that which they forbid you to do; </a:t>
            </a:r>
          </a:p>
          <a:p>
            <a:pPr marL="514350" indent="-514350" algn="l">
              <a:buFont typeface="+mj-lt"/>
              <a:buAutoNum type="arabicPeriod"/>
            </a:pPr>
            <a:r>
              <a:rPr lang="en-US" dirty="0"/>
              <a:t>To provide for them; </a:t>
            </a:r>
          </a:p>
          <a:p>
            <a:pPr marL="514350" indent="-514350" algn="l">
              <a:buFont typeface="+mj-lt"/>
              <a:buAutoNum type="arabicPeriod"/>
            </a:pPr>
            <a:r>
              <a:rPr lang="en-US" dirty="0"/>
              <a:t>To serve them;</a:t>
            </a:r>
          </a:p>
        </p:txBody>
      </p:sp>
    </p:spTree>
    <p:extLst>
      <p:ext uri="{BB962C8B-B14F-4D97-AF65-F5344CB8AC3E}">
        <p14:creationId xmlns:p14="http://schemas.microsoft.com/office/powerpoint/2010/main" val="1232384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66800" y="1143000"/>
            <a:ext cx="7239000" cy="4191000"/>
          </a:xfrm>
        </p:spPr>
        <p:txBody>
          <a:bodyPr/>
          <a:lstStyle/>
          <a:p>
            <a:pPr marL="514350" indent="-514350" algn="l">
              <a:buFont typeface="+mj-lt"/>
              <a:buAutoNum type="arabicPeriod" startAt="6"/>
            </a:pPr>
            <a:r>
              <a:rPr lang="en-US" dirty="0"/>
              <a:t>To approach them with gentle humility and mercy;</a:t>
            </a:r>
          </a:p>
          <a:p>
            <a:pPr marL="514350" indent="-514350" algn="l">
              <a:buFont typeface="+mj-lt"/>
              <a:buAutoNum type="arabicPeriod" startAt="6"/>
            </a:pPr>
            <a:r>
              <a:rPr lang="en-US" dirty="0"/>
              <a:t>Not to raise your voice in front of them;</a:t>
            </a:r>
          </a:p>
          <a:p>
            <a:pPr marL="514350" indent="-514350" algn="l">
              <a:buFont typeface="+mj-lt"/>
              <a:buAutoNum type="arabicPeriod" startAt="6"/>
            </a:pPr>
            <a:r>
              <a:rPr lang="en-US" dirty="0"/>
              <a:t>Not to fix your glance on them;</a:t>
            </a:r>
          </a:p>
          <a:p>
            <a:pPr marL="514350" indent="-514350" algn="l">
              <a:buFont typeface="+mj-lt"/>
              <a:buAutoNum type="arabicPeriod" startAt="6"/>
            </a:pPr>
            <a:r>
              <a:rPr lang="en-US" dirty="0"/>
              <a:t>Not to call them by their names;</a:t>
            </a:r>
          </a:p>
          <a:p>
            <a:pPr marL="514350" indent="-514350" algn="l">
              <a:buFont typeface="+mj-lt"/>
              <a:buAutoNum type="arabicPeriod" startAt="6"/>
            </a:pPr>
            <a:r>
              <a:rPr lang="en-US" dirty="0"/>
              <a:t>To be patient with them. </a:t>
            </a:r>
          </a:p>
          <a:p>
            <a:pPr marL="0" indent="0" algn="l">
              <a:buNone/>
            </a:pPr>
            <a:endParaRPr lang="en-US" dirty="0"/>
          </a:p>
        </p:txBody>
      </p:sp>
    </p:spTree>
    <p:extLst>
      <p:ext uri="{BB962C8B-B14F-4D97-AF65-F5344CB8AC3E}">
        <p14:creationId xmlns:p14="http://schemas.microsoft.com/office/powerpoint/2010/main" val="139875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Much More For Mom</a:t>
            </a:r>
          </a:p>
        </p:txBody>
      </p:sp>
      <p:sp>
        <p:nvSpPr>
          <p:cNvPr id="3" name="Content Placeholder 2"/>
          <p:cNvSpPr>
            <a:spLocks noGrp="1"/>
          </p:cNvSpPr>
          <p:nvPr>
            <p:ph idx="1"/>
          </p:nvPr>
        </p:nvSpPr>
        <p:spPr>
          <a:xfrm>
            <a:off x="1066800" y="1143000"/>
            <a:ext cx="7239000" cy="5562600"/>
          </a:xfrm>
        </p:spPr>
        <p:txBody>
          <a:bodyPr/>
          <a:lstStyle/>
          <a:p>
            <a:pPr marL="0" indent="0" algn="l">
              <a:buNone/>
            </a:pPr>
            <a:r>
              <a:rPr lang="en-US" sz="2800" dirty="0"/>
              <a:t>A man asked the Prophet and said: O Messenger of Allah! Who from amongst mankind warrants the best companionship from me? He replied: "</a:t>
            </a:r>
            <a:r>
              <a:rPr lang="en-US" sz="2800" b="1" dirty="0"/>
              <a:t>Your mother</a:t>
            </a:r>
            <a:r>
              <a:rPr lang="en-US" sz="2800" dirty="0"/>
              <a:t>." The man asked: Then who? So he replied: "</a:t>
            </a:r>
            <a:r>
              <a:rPr lang="en-US" sz="2800" b="1" dirty="0"/>
              <a:t>Your mother</a:t>
            </a:r>
            <a:r>
              <a:rPr lang="en-US" sz="2800" dirty="0"/>
              <a:t>." The man then asked: Then who? So the Prophet replied again: "</a:t>
            </a:r>
            <a:r>
              <a:rPr lang="en-US" sz="2800" b="1" dirty="0"/>
              <a:t>Your mother</a:t>
            </a:r>
            <a:r>
              <a:rPr lang="en-US" sz="2800" dirty="0"/>
              <a:t>." The man then asked: Then who? So he replied: "</a:t>
            </a:r>
            <a:r>
              <a:rPr lang="en-US" sz="2800" b="1" dirty="0"/>
              <a:t>Then your father</a:t>
            </a:r>
            <a:r>
              <a:rPr lang="en-US" sz="2800" dirty="0"/>
              <a:t>." </a:t>
            </a:r>
          </a:p>
          <a:p>
            <a:pPr marL="0" indent="0" algn="l">
              <a:buNone/>
            </a:pPr>
            <a:endParaRPr lang="en-US" sz="2800" dirty="0"/>
          </a:p>
          <a:p>
            <a:pPr marL="0" indent="0" algn="l">
              <a:buNone/>
            </a:pPr>
            <a:r>
              <a:rPr lang="en-US" sz="1400" dirty="0"/>
              <a:t>(</a:t>
            </a:r>
            <a:r>
              <a:rPr lang="en-US" sz="1400" dirty="0" err="1"/>
              <a:t>Sahîh</a:t>
            </a:r>
            <a:r>
              <a:rPr lang="en-US" sz="1400" dirty="0"/>
              <a:t> </a:t>
            </a:r>
            <a:r>
              <a:rPr lang="en-US" sz="1400" dirty="0" err="1"/>
              <a:t>Bukhârî</a:t>
            </a:r>
            <a:r>
              <a:rPr lang="en-US" sz="1400" dirty="0"/>
              <a:t> 5971 and </a:t>
            </a:r>
            <a:r>
              <a:rPr lang="en-US" sz="1400" dirty="0" err="1"/>
              <a:t>Sahîh</a:t>
            </a:r>
            <a:r>
              <a:rPr lang="en-US" sz="1400" dirty="0"/>
              <a:t> Muslim 7/2)</a:t>
            </a:r>
          </a:p>
        </p:txBody>
      </p:sp>
    </p:spTree>
    <p:extLst>
      <p:ext uri="{BB962C8B-B14F-4D97-AF65-F5344CB8AC3E}">
        <p14:creationId xmlns:p14="http://schemas.microsoft.com/office/powerpoint/2010/main" val="2832235380"/>
      </p:ext>
    </p:extLst>
  </p:cSld>
  <p:clrMapOvr>
    <a:masterClrMapping/>
  </p:clrMapOvr>
</p:sld>
</file>

<file path=ppt/theme/theme1.xml><?xml version="1.0" encoding="utf-8"?>
<a:theme xmlns:a="http://schemas.openxmlformats.org/drawingml/2006/main" name="AF_RedRoses">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076FCBB-E9A2-4BF8-BCAD-CDD568A5D7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AF_RedRoses</Template>
  <TotalTime>1441</TotalTime>
  <Words>1044</Words>
  <Application>Microsoft Office PowerPoint</Application>
  <PresentationFormat>On-screen Show (4:3)</PresentationFormat>
  <Paragraphs>62</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Tahoma</vt:lpstr>
      <vt:lpstr>Times New Roman</vt:lpstr>
      <vt:lpstr>AF_RedRoses</vt:lpstr>
      <vt:lpstr>Your Mother</vt:lpstr>
      <vt:lpstr>Serve God, Be Good </vt:lpstr>
      <vt:lpstr>Be Thankful</vt:lpstr>
      <vt:lpstr>Good Treatment</vt:lpstr>
      <vt:lpstr>A Righteous Child’s Prayer</vt:lpstr>
      <vt:lpstr>Be Kind to your Parents</vt:lpstr>
      <vt:lpstr>To be Kind Means:</vt:lpstr>
      <vt:lpstr>PowerPoint Presentation</vt:lpstr>
      <vt:lpstr>So Much More For Mom</vt:lpstr>
      <vt:lpstr>Beneath her feet</vt:lpstr>
      <vt:lpstr>In This is Paradise</vt:lpstr>
      <vt:lpstr>Four Major Sins</vt:lpstr>
      <vt:lpstr>Abdullah Ibn Abbâs  on Mothers</vt:lpstr>
      <vt:lpstr>Abdullah Ibn 'Umar</vt:lpstr>
      <vt:lpstr>When Prayers are Accepted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Things You Can Do For Your Mom</dc:title>
  <dc:creator>Ishaq</dc:creator>
  <cp:lastModifiedBy>Ishaq Zahid</cp:lastModifiedBy>
  <cp:revision>37</cp:revision>
  <dcterms:created xsi:type="dcterms:W3CDTF">2013-11-17T18:50:55Z</dcterms:created>
  <dcterms:modified xsi:type="dcterms:W3CDTF">2022-09-02T17:11:12Z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TC103368109990</vt:lpwstr>
  </property>
</Properties>
</file>